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Poppins" charset="1" panose="00000500000000000000"/>
      <p:regular r:id="rId17"/>
    </p:embeddedFont>
    <p:embeddedFont>
      <p:font typeface="Poppins Bold" charset="1" panose="00000800000000000000"/>
      <p:regular r:id="rId18"/>
    </p:embeddedFont>
    <p:embeddedFont>
      <p:font typeface="Open Sans" charset="1" panose="00000000000000000000"/>
      <p:regular r:id="rId19"/>
    </p:embeddedFont>
    <p:embeddedFont>
      <p:font typeface="Open Sans Bold" charset="1" panose="00000000000000000000"/>
      <p:regular r:id="rId20"/>
    </p:embeddedFont>
    <p:embeddedFont>
      <p:font typeface="Poppins Italics" charset="1" panose="000005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4.png" Type="http://schemas.openxmlformats.org/officeDocument/2006/relationships/image"/><Relationship Id="rId9" Target="../media/image26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5.png" Type="http://schemas.openxmlformats.org/officeDocument/2006/relationships/image"/><Relationship Id="rId4" Target="../media/image3.png" Type="http://schemas.openxmlformats.org/officeDocument/2006/relationships/image"/><Relationship Id="rId5" Target="../media/image16.png" Type="http://schemas.openxmlformats.org/officeDocument/2006/relationships/image"/><Relationship Id="rId6" Target="../media/image19.png" Type="http://schemas.openxmlformats.org/officeDocument/2006/relationships/image"/><Relationship Id="rId7" Target="../media/image13.png" Type="http://schemas.openxmlformats.org/officeDocument/2006/relationships/image"/><Relationship Id="rId8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4.pn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2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.png" Type="http://schemas.openxmlformats.org/officeDocument/2006/relationships/image"/><Relationship Id="rId7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2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D0727">
                <a:alpha val="100000"/>
              </a:srgbClr>
            </a:gs>
            <a:gs pos="100000">
              <a:srgbClr val="0C082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E3496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E3496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8153377" y="7727913"/>
            <a:ext cx="290192" cy="1530387"/>
            <a:chOff x="0" y="0"/>
            <a:chExt cx="294878" cy="15551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4878" cy="1555103"/>
            </a:xfrm>
            <a:custGeom>
              <a:avLst/>
              <a:gdLst/>
              <a:ahLst/>
              <a:cxnLst/>
              <a:rect r="r" b="b" t="t" l="l"/>
              <a:pathLst>
                <a:path h="1555103" w="294878">
                  <a:moveTo>
                    <a:pt x="147439" y="0"/>
                  </a:moveTo>
                  <a:lnTo>
                    <a:pt x="147439" y="0"/>
                  </a:lnTo>
                  <a:cubicBezTo>
                    <a:pt x="228868" y="0"/>
                    <a:pt x="294878" y="66011"/>
                    <a:pt x="294878" y="147439"/>
                  </a:cubicBezTo>
                  <a:lnTo>
                    <a:pt x="294878" y="1407663"/>
                  </a:lnTo>
                  <a:cubicBezTo>
                    <a:pt x="294878" y="1446767"/>
                    <a:pt x="279345" y="1484268"/>
                    <a:pt x="251694" y="1511919"/>
                  </a:cubicBezTo>
                  <a:cubicBezTo>
                    <a:pt x="224044" y="1539569"/>
                    <a:pt x="186542" y="1555103"/>
                    <a:pt x="147439" y="1555103"/>
                  </a:cubicBezTo>
                  <a:lnTo>
                    <a:pt x="147439" y="1555103"/>
                  </a:lnTo>
                  <a:cubicBezTo>
                    <a:pt x="108336" y="1555103"/>
                    <a:pt x="70834" y="1539569"/>
                    <a:pt x="43184" y="1511919"/>
                  </a:cubicBezTo>
                  <a:cubicBezTo>
                    <a:pt x="15534" y="1484268"/>
                    <a:pt x="0" y="1446767"/>
                    <a:pt x="0" y="1407663"/>
                  </a:cubicBezTo>
                  <a:lnTo>
                    <a:pt x="0" y="147439"/>
                  </a:lnTo>
                  <a:cubicBezTo>
                    <a:pt x="0" y="108336"/>
                    <a:pt x="15534" y="70834"/>
                    <a:pt x="43184" y="43184"/>
                  </a:cubicBezTo>
                  <a:cubicBezTo>
                    <a:pt x="70834" y="15534"/>
                    <a:pt x="108336" y="0"/>
                    <a:pt x="14743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94878" cy="15932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1242272" y="1679641"/>
            <a:ext cx="3530079" cy="6984868"/>
            <a:chOff x="0" y="0"/>
            <a:chExt cx="2620010" cy="51841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248" t="0" r="-248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3947572" y="3465853"/>
            <a:ext cx="2627347" cy="5198657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383" t="0" r="-383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9733660" y="4327316"/>
            <a:ext cx="2191972" cy="4337193"/>
            <a:chOff x="0" y="0"/>
            <a:chExt cx="2620010" cy="518414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58" r="0" b="-158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41" id="41"/>
          <p:cNvGrpSpPr/>
          <p:nvPr/>
        </p:nvGrpSpPr>
        <p:grpSpPr>
          <a:xfrm rot="0">
            <a:off x="1173993" y="7734639"/>
            <a:ext cx="4780043" cy="739073"/>
            <a:chOff x="0" y="0"/>
            <a:chExt cx="4857239" cy="751008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4857239" cy="751008"/>
            </a:xfrm>
            <a:custGeom>
              <a:avLst/>
              <a:gdLst/>
              <a:ahLst/>
              <a:cxnLst/>
              <a:rect r="r" b="b" t="t" l="l"/>
              <a:pathLst>
                <a:path h="751008" w="4857239">
                  <a:moveTo>
                    <a:pt x="161963" y="0"/>
                  </a:moveTo>
                  <a:lnTo>
                    <a:pt x="4695276" y="0"/>
                  </a:lnTo>
                  <a:cubicBezTo>
                    <a:pt x="4738231" y="0"/>
                    <a:pt x="4779427" y="17064"/>
                    <a:pt x="4809801" y="47438"/>
                  </a:cubicBezTo>
                  <a:cubicBezTo>
                    <a:pt x="4840175" y="77812"/>
                    <a:pt x="4857239" y="119008"/>
                    <a:pt x="4857239" y="161963"/>
                  </a:cubicBezTo>
                  <a:lnTo>
                    <a:pt x="4857239" y="589045"/>
                  </a:lnTo>
                  <a:cubicBezTo>
                    <a:pt x="4857239" y="632000"/>
                    <a:pt x="4840175" y="673196"/>
                    <a:pt x="4809801" y="703570"/>
                  </a:cubicBezTo>
                  <a:cubicBezTo>
                    <a:pt x="4779427" y="733944"/>
                    <a:pt x="4738231" y="751008"/>
                    <a:pt x="4695276" y="751008"/>
                  </a:cubicBezTo>
                  <a:lnTo>
                    <a:pt x="161963" y="751008"/>
                  </a:lnTo>
                  <a:cubicBezTo>
                    <a:pt x="119008" y="751008"/>
                    <a:pt x="77812" y="733944"/>
                    <a:pt x="47438" y="703570"/>
                  </a:cubicBezTo>
                  <a:cubicBezTo>
                    <a:pt x="17064" y="673196"/>
                    <a:pt x="0" y="632000"/>
                    <a:pt x="0" y="589045"/>
                  </a:cubicBezTo>
                  <a:lnTo>
                    <a:pt x="0" y="161963"/>
                  </a:lnTo>
                  <a:cubicBezTo>
                    <a:pt x="0" y="119008"/>
                    <a:pt x="17064" y="77812"/>
                    <a:pt x="47438" y="47438"/>
                  </a:cubicBezTo>
                  <a:cubicBezTo>
                    <a:pt x="77812" y="17064"/>
                    <a:pt x="119008" y="0"/>
                    <a:pt x="161963" y="0"/>
                  </a:cubicBezTo>
                  <a:close/>
                </a:path>
              </a:pathLst>
            </a:custGeom>
            <a:solidFill>
              <a:srgbClr val="E34964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4857239" cy="7891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4" id="44"/>
          <p:cNvSpPr/>
          <p:nvPr/>
        </p:nvSpPr>
        <p:spPr>
          <a:xfrm flipH="false" flipV="false" rot="0">
            <a:off x="1173993" y="1265314"/>
            <a:ext cx="2618861" cy="2664245"/>
          </a:xfrm>
          <a:custGeom>
            <a:avLst/>
            <a:gdLst/>
            <a:ahLst/>
            <a:cxnLst/>
            <a:rect r="r" b="b" t="t" l="l"/>
            <a:pathLst>
              <a:path h="2664245" w="2618861">
                <a:moveTo>
                  <a:pt x="0" y="0"/>
                </a:moveTo>
                <a:lnTo>
                  <a:pt x="2618860" y="0"/>
                </a:lnTo>
                <a:lnTo>
                  <a:pt x="2618860" y="2664245"/>
                </a:lnTo>
                <a:lnTo>
                  <a:pt x="0" y="26642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732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173993" y="9258300"/>
            <a:ext cx="4283197" cy="653519"/>
          </a:xfrm>
          <a:custGeom>
            <a:avLst/>
            <a:gdLst/>
            <a:ahLst/>
            <a:cxnLst/>
            <a:rect r="r" b="b" t="t" l="l"/>
            <a:pathLst>
              <a:path h="653519" w="4283197">
                <a:moveTo>
                  <a:pt x="0" y="0"/>
                </a:moveTo>
                <a:lnTo>
                  <a:pt x="4283196" y="0"/>
                </a:lnTo>
                <a:lnTo>
                  <a:pt x="4283196" y="653519"/>
                </a:lnTo>
                <a:lnTo>
                  <a:pt x="0" y="6535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0">
            <a:off x="1173993" y="3577134"/>
            <a:ext cx="7172430" cy="218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Nosso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173993" y="4799588"/>
            <a:ext cx="9813617" cy="218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0"/>
              </a:lnSpc>
              <a:spcBef>
                <a:spcPct val="0"/>
              </a:spcBef>
            </a:pPr>
            <a:r>
              <a:rPr lang="en-US" b="true" sz="12000">
                <a:solidFill>
                  <a:srgbClr val="E34964"/>
                </a:solidFill>
                <a:latin typeface="Poppins Bold"/>
                <a:ea typeface="Poppins Bold"/>
                <a:cs typeface="Poppins Bold"/>
                <a:sym typeface="Poppins Bold"/>
              </a:rPr>
              <a:t>Momento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535388" y="7950542"/>
            <a:ext cx="4057253" cy="25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39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NOSSO-MOMENTO.VERCEL.APP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D0727">
                <a:alpha val="100000"/>
              </a:srgbClr>
            </a:gs>
            <a:gs pos="100000">
              <a:srgbClr val="0C082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8153377" y="7727913"/>
            <a:ext cx="290192" cy="1530387"/>
            <a:chOff x="0" y="0"/>
            <a:chExt cx="294878" cy="15551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4878" cy="1555103"/>
            </a:xfrm>
            <a:custGeom>
              <a:avLst/>
              <a:gdLst/>
              <a:ahLst/>
              <a:cxnLst/>
              <a:rect r="r" b="b" t="t" l="l"/>
              <a:pathLst>
                <a:path h="1555103" w="294878">
                  <a:moveTo>
                    <a:pt x="147439" y="0"/>
                  </a:moveTo>
                  <a:lnTo>
                    <a:pt x="147439" y="0"/>
                  </a:lnTo>
                  <a:cubicBezTo>
                    <a:pt x="228868" y="0"/>
                    <a:pt x="294878" y="66011"/>
                    <a:pt x="294878" y="147439"/>
                  </a:cubicBezTo>
                  <a:lnTo>
                    <a:pt x="294878" y="1407663"/>
                  </a:lnTo>
                  <a:cubicBezTo>
                    <a:pt x="294878" y="1446767"/>
                    <a:pt x="279345" y="1484268"/>
                    <a:pt x="251694" y="1511919"/>
                  </a:cubicBezTo>
                  <a:cubicBezTo>
                    <a:pt x="224044" y="1539569"/>
                    <a:pt x="186542" y="1555103"/>
                    <a:pt x="147439" y="1555103"/>
                  </a:cubicBezTo>
                  <a:lnTo>
                    <a:pt x="147439" y="1555103"/>
                  </a:lnTo>
                  <a:cubicBezTo>
                    <a:pt x="108336" y="1555103"/>
                    <a:pt x="70834" y="1539569"/>
                    <a:pt x="43184" y="1511919"/>
                  </a:cubicBezTo>
                  <a:cubicBezTo>
                    <a:pt x="15534" y="1484268"/>
                    <a:pt x="0" y="1446767"/>
                    <a:pt x="0" y="1407663"/>
                  </a:cubicBezTo>
                  <a:lnTo>
                    <a:pt x="0" y="147439"/>
                  </a:lnTo>
                  <a:cubicBezTo>
                    <a:pt x="0" y="108336"/>
                    <a:pt x="15534" y="70834"/>
                    <a:pt x="43184" y="43184"/>
                  </a:cubicBezTo>
                  <a:cubicBezTo>
                    <a:pt x="70834" y="15534"/>
                    <a:pt x="108336" y="0"/>
                    <a:pt x="14743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94878" cy="15932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6909650"/>
            <a:ext cx="18860414" cy="3377350"/>
            <a:chOff x="0" y="0"/>
            <a:chExt cx="4967352" cy="88950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967352" cy="889508"/>
            </a:xfrm>
            <a:custGeom>
              <a:avLst/>
              <a:gdLst/>
              <a:ahLst/>
              <a:cxnLst/>
              <a:rect r="r" b="b" t="t" l="l"/>
              <a:pathLst>
                <a:path h="889508" w="4967352">
                  <a:moveTo>
                    <a:pt x="0" y="0"/>
                  </a:moveTo>
                  <a:lnTo>
                    <a:pt x="4967352" y="0"/>
                  </a:lnTo>
                  <a:lnTo>
                    <a:pt x="4967352" y="889508"/>
                  </a:lnTo>
                  <a:lnTo>
                    <a:pt x="0" y="889508"/>
                  </a:lnTo>
                  <a:close/>
                </a:path>
              </a:pathLst>
            </a:custGeom>
            <a:gradFill rotWithShape="true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967352" cy="9276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118478" y="3178751"/>
            <a:ext cx="1042538" cy="47625"/>
            <a:chOff x="0" y="0"/>
            <a:chExt cx="274578" cy="1254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4578" cy="12543"/>
            </a:xfrm>
            <a:custGeom>
              <a:avLst/>
              <a:gdLst/>
              <a:ahLst/>
              <a:cxnLst/>
              <a:rect r="r" b="b" t="t" l="l"/>
              <a:pathLst>
                <a:path h="12543" w="274578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118478" y="3932601"/>
            <a:ext cx="300729" cy="300729"/>
          </a:xfrm>
          <a:custGeom>
            <a:avLst/>
            <a:gdLst/>
            <a:ahLst/>
            <a:cxnLst/>
            <a:rect r="r" b="b" t="t" l="l"/>
            <a:pathLst>
              <a:path h="300729" w="300729">
                <a:moveTo>
                  <a:pt x="0" y="0"/>
                </a:moveTo>
                <a:lnTo>
                  <a:pt x="300728" y="0"/>
                </a:lnTo>
                <a:lnTo>
                  <a:pt x="300728" y="300729"/>
                </a:lnTo>
                <a:lnTo>
                  <a:pt x="0" y="300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118478" y="4534185"/>
            <a:ext cx="300729" cy="300729"/>
          </a:xfrm>
          <a:custGeom>
            <a:avLst/>
            <a:gdLst/>
            <a:ahLst/>
            <a:cxnLst/>
            <a:rect r="r" b="b" t="t" l="l"/>
            <a:pathLst>
              <a:path h="300729" w="300729">
                <a:moveTo>
                  <a:pt x="0" y="0"/>
                </a:moveTo>
                <a:lnTo>
                  <a:pt x="300728" y="0"/>
                </a:lnTo>
                <a:lnTo>
                  <a:pt x="300728" y="300729"/>
                </a:lnTo>
                <a:lnTo>
                  <a:pt x="0" y="300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118478" y="5132547"/>
            <a:ext cx="300729" cy="300729"/>
          </a:xfrm>
          <a:custGeom>
            <a:avLst/>
            <a:gdLst/>
            <a:ahLst/>
            <a:cxnLst/>
            <a:rect r="r" b="b" t="t" l="l"/>
            <a:pathLst>
              <a:path h="300729" w="300729">
                <a:moveTo>
                  <a:pt x="0" y="0"/>
                </a:moveTo>
                <a:lnTo>
                  <a:pt x="300728" y="0"/>
                </a:lnTo>
                <a:lnTo>
                  <a:pt x="300728" y="300728"/>
                </a:lnTo>
                <a:lnTo>
                  <a:pt x="0" y="3007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47843" y="262239"/>
            <a:ext cx="777522" cy="790996"/>
          </a:xfrm>
          <a:custGeom>
            <a:avLst/>
            <a:gdLst/>
            <a:ahLst/>
            <a:cxnLst/>
            <a:rect r="r" b="b" t="t" l="l"/>
            <a:pathLst>
              <a:path h="790996" w="777522">
                <a:moveTo>
                  <a:pt x="0" y="0"/>
                </a:moveTo>
                <a:lnTo>
                  <a:pt x="777522" y="0"/>
                </a:lnTo>
                <a:lnTo>
                  <a:pt x="777522" y="790997"/>
                </a:lnTo>
                <a:lnTo>
                  <a:pt x="0" y="7909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1732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8922522" y="1667522"/>
            <a:ext cx="6334784" cy="6334784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-3908" t="0" r="-3908" b="0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2118478" y="2126125"/>
            <a:ext cx="4857337" cy="73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Contato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663836" y="3934063"/>
            <a:ext cx="2990464" cy="269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5"/>
              </a:lnSpc>
              <a:spcBef>
                <a:spcPct val="0"/>
              </a:spcBef>
            </a:pPr>
            <a:r>
              <a:rPr lang="en-US" sz="159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(21) 96957-7825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663836" y="4535647"/>
            <a:ext cx="2990464" cy="269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5"/>
              </a:lnSpc>
              <a:spcBef>
                <a:spcPct val="0"/>
              </a:spcBef>
            </a:pPr>
            <a:r>
              <a:rPr lang="en-US" sz="159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nosso-momento.vercel.app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663836" y="5139748"/>
            <a:ext cx="3188358" cy="269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5"/>
              </a:lnSpc>
              <a:spcBef>
                <a:spcPct val="0"/>
              </a:spcBef>
            </a:pPr>
            <a:r>
              <a:rPr lang="en-US" sz="159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appnossomomento@gmail.com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118478" y="9538572"/>
            <a:ext cx="5767244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Todos os direitos reservados a WSL Marketing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003077" y="3129914"/>
            <a:ext cx="4857337" cy="73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true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Fou</a:t>
            </a:r>
            <a:r>
              <a:rPr lang="en-US" sz="456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nder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036893" y="3909291"/>
            <a:ext cx="4857337" cy="1061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5"/>
              </a:lnSpc>
            </a:pPr>
            <a:r>
              <a:rPr lang="en-US" sz="3500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Welle</a:t>
            </a:r>
            <a:r>
              <a:rPr lang="en-US" sz="3500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rson</a:t>
            </a:r>
          </a:p>
          <a:p>
            <a:pPr algn="l">
              <a:lnSpc>
                <a:spcPts val="4095"/>
              </a:lnSpc>
            </a:pPr>
            <a:r>
              <a:rPr lang="en-US" sz="3500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Lima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D0727">
                <a:alpha val="100000"/>
              </a:srgbClr>
            </a:gs>
            <a:gs pos="100000">
              <a:srgbClr val="0C082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8153377" y="7727913"/>
            <a:ext cx="290192" cy="1530387"/>
            <a:chOff x="0" y="0"/>
            <a:chExt cx="294878" cy="15551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4878" cy="1555103"/>
            </a:xfrm>
            <a:custGeom>
              <a:avLst/>
              <a:gdLst/>
              <a:ahLst/>
              <a:cxnLst/>
              <a:rect r="r" b="b" t="t" l="l"/>
              <a:pathLst>
                <a:path h="1555103" w="294878">
                  <a:moveTo>
                    <a:pt x="147439" y="0"/>
                  </a:moveTo>
                  <a:lnTo>
                    <a:pt x="147439" y="0"/>
                  </a:lnTo>
                  <a:cubicBezTo>
                    <a:pt x="228868" y="0"/>
                    <a:pt x="294878" y="66011"/>
                    <a:pt x="294878" y="147439"/>
                  </a:cubicBezTo>
                  <a:lnTo>
                    <a:pt x="294878" y="1407663"/>
                  </a:lnTo>
                  <a:cubicBezTo>
                    <a:pt x="294878" y="1446767"/>
                    <a:pt x="279345" y="1484268"/>
                    <a:pt x="251694" y="1511919"/>
                  </a:cubicBezTo>
                  <a:cubicBezTo>
                    <a:pt x="224044" y="1539569"/>
                    <a:pt x="186542" y="1555103"/>
                    <a:pt x="147439" y="1555103"/>
                  </a:cubicBezTo>
                  <a:lnTo>
                    <a:pt x="147439" y="1555103"/>
                  </a:lnTo>
                  <a:cubicBezTo>
                    <a:pt x="108336" y="1555103"/>
                    <a:pt x="70834" y="1539569"/>
                    <a:pt x="43184" y="1511919"/>
                  </a:cubicBezTo>
                  <a:cubicBezTo>
                    <a:pt x="15534" y="1484268"/>
                    <a:pt x="0" y="1446767"/>
                    <a:pt x="0" y="1407663"/>
                  </a:cubicBezTo>
                  <a:lnTo>
                    <a:pt x="0" y="147439"/>
                  </a:lnTo>
                  <a:cubicBezTo>
                    <a:pt x="0" y="108336"/>
                    <a:pt x="15534" y="70834"/>
                    <a:pt x="43184" y="43184"/>
                  </a:cubicBezTo>
                  <a:cubicBezTo>
                    <a:pt x="70834" y="15534"/>
                    <a:pt x="108336" y="0"/>
                    <a:pt x="14743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94878" cy="15932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-2462652">
            <a:off x="5075227" y="-1306951"/>
            <a:ext cx="3127859" cy="6189006"/>
            <a:chOff x="0" y="0"/>
            <a:chExt cx="2620010" cy="51841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95" r="0" b="-295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-2462652">
            <a:off x="2299117" y="1081774"/>
            <a:ext cx="3127859" cy="6189006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2" r="0" b="-22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31" id="31"/>
          <p:cNvGrpSpPr>
            <a:grpSpLocks noChangeAspect="true"/>
          </p:cNvGrpSpPr>
          <p:nvPr/>
        </p:nvGrpSpPr>
        <p:grpSpPr>
          <a:xfrm rot="-2462652">
            <a:off x="-258867" y="3490655"/>
            <a:ext cx="3127859" cy="6189006"/>
            <a:chOff x="0" y="0"/>
            <a:chExt cx="2620010" cy="518414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58" r="0" b="-158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41" id="41"/>
          <p:cNvGrpSpPr>
            <a:grpSpLocks noChangeAspect="true"/>
          </p:cNvGrpSpPr>
          <p:nvPr/>
        </p:nvGrpSpPr>
        <p:grpSpPr>
          <a:xfrm rot="-2462652">
            <a:off x="9609617" y="3764994"/>
            <a:ext cx="3127859" cy="6189006"/>
            <a:chOff x="0" y="0"/>
            <a:chExt cx="2620010" cy="518414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248" t="0" r="-248" b="0"/>
              </a:stretch>
            </a:blip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51" id="51"/>
          <p:cNvGrpSpPr>
            <a:grpSpLocks noChangeAspect="true"/>
          </p:cNvGrpSpPr>
          <p:nvPr/>
        </p:nvGrpSpPr>
        <p:grpSpPr>
          <a:xfrm rot="-2462652">
            <a:off x="6833507" y="6153719"/>
            <a:ext cx="3127859" cy="6189006"/>
            <a:chOff x="0" y="0"/>
            <a:chExt cx="2620010" cy="518414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3" id="5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58" r="0" b="-158"/>
              </a:stretch>
            </a:blipFill>
          </p:spPr>
        </p:sp>
        <p:sp>
          <p:nvSpPr>
            <p:cNvPr name="Freeform 54" id="5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55" id="5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56" id="5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7" id="5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8" id="5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9" id="5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60" id="6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61" id="61"/>
          <p:cNvGrpSpPr>
            <a:grpSpLocks noChangeAspect="true"/>
          </p:cNvGrpSpPr>
          <p:nvPr/>
        </p:nvGrpSpPr>
        <p:grpSpPr>
          <a:xfrm rot="-2462652">
            <a:off x="4275524" y="8562599"/>
            <a:ext cx="3127859" cy="6189006"/>
            <a:chOff x="0" y="0"/>
            <a:chExt cx="2620010" cy="5184140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3" id="6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112" t="0" r="-112" b="0"/>
              </a:stretch>
            </a:blipFill>
          </p:spPr>
        </p:sp>
        <p:sp>
          <p:nvSpPr>
            <p:cNvPr name="Freeform 64" id="6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65" id="6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66" id="6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67" id="6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68" id="6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69" id="6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70" id="7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71" id="71"/>
          <p:cNvGrpSpPr/>
          <p:nvPr/>
        </p:nvGrpSpPr>
        <p:grpSpPr>
          <a:xfrm rot="0">
            <a:off x="14870476" y="3438747"/>
            <a:ext cx="1311811" cy="59926"/>
            <a:chOff x="0" y="0"/>
            <a:chExt cx="274578" cy="12543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274578" cy="12543"/>
            </a:xfrm>
            <a:custGeom>
              <a:avLst/>
              <a:gdLst/>
              <a:ahLst/>
              <a:cxnLst/>
              <a:rect r="r" b="b" t="t" l="l"/>
              <a:pathLst>
                <a:path h="12543" w="274578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3" id="73"/>
            <p:cNvSpPr txBox="true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4" id="74"/>
          <p:cNvSpPr txBox="true"/>
          <p:nvPr/>
        </p:nvSpPr>
        <p:spPr>
          <a:xfrm rot="0">
            <a:off x="11301549" y="2124082"/>
            <a:ext cx="4880738" cy="910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714"/>
              </a:lnSpc>
            </a:pPr>
            <a:r>
              <a:rPr lang="en-US" b="true" sz="573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Obrigado</a:t>
            </a:r>
          </a:p>
        </p:txBody>
      </p:sp>
      <p:sp>
        <p:nvSpPr>
          <p:cNvPr name="Freeform 75" id="75"/>
          <p:cNvSpPr/>
          <p:nvPr/>
        </p:nvSpPr>
        <p:spPr>
          <a:xfrm flipH="false" flipV="false" rot="0">
            <a:off x="447843" y="262239"/>
            <a:ext cx="777522" cy="790996"/>
          </a:xfrm>
          <a:custGeom>
            <a:avLst/>
            <a:gdLst/>
            <a:ahLst/>
            <a:cxnLst/>
            <a:rect r="r" b="b" t="t" l="l"/>
            <a:pathLst>
              <a:path h="790996" w="777522">
                <a:moveTo>
                  <a:pt x="0" y="0"/>
                </a:moveTo>
                <a:lnTo>
                  <a:pt x="777522" y="0"/>
                </a:lnTo>
                <a:lnTo>
                  <a:pt x="777522" y="790997"/>
                </a:lnTo>
                <a:lnTo>
                  <a:pt x="0" y="7909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1732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D0727">
                <a:alpha val="100000"/>
              </a:srgbClr>
            </a:gs>
            <a:gs pos="100000">
              <a:srgbClr val="0C082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294540" cy="10287000"/>
            <a:chOff x="0" y="0"/>
            <a:chExt cx="113107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31072" cy="2709333"/>
            </a:xfrm>
            <a:custGeom>
              <a:avLst/>
              <a:gdLst/>
              <a:ahLst/>
              <a:cxnLst/>
              <a:rect r="r" b="b" t="t" l="l"/>
              <a:pathLst>
                <a:path h="2709333" w="1131072">
                  <a:moveTo>
                    <a:pt x="0" y="0"/>
                  </a:moveTo>
                  <a:lnTo>
                    <a:pt x="1131072" y="0"/>
                  </a:lnTo>
                  <a:lnTo>
                    <a:pt x="113107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31072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153377" y="7727913"/>
            <a:ext cx="290192" cy="1530387"/>
            <a:chOff x="0" y="0"/>
            <a:chExt cx="294878" cy="15551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4878" cy="1555103"/>
            </a:xfrm>
            <a:custGeom>
              <a:avLst/>
              <a:gdLst/>
              <a:ahLst/>
              <a:cxnLst/>
              <a:rect r="r" b="b" t="t" l="l"/>
              <a:pathLst>
                <a:path h="1555103" w="294878">
                  <a:moveTo>
                    <a:pt x="147439" y="0"/>
                  </a:moveTo>
                  <a:lnTo>
                    <a:pt x="147439" y="0"/>
                  </a:lnTo>
                  <a:cubicBezTo>
                    <a:pt x="228868" y="0"/>
                    <a:pt x="294878" y="66011"/>
                    <a:pt x="294878" y="147439"/>
                  </a:cubicBezTo>
                  <a:lnTo>
                    <a:pt x="294878" y="1407663"/>
                  </a:lnTo>
                  <a:cubicBezTo>
                    <a:pt x="294878" y="1446767"/>
                    <a:pt x="279345" y="1484268"/>
                    <a:pt x="251694" y="1511919"/>
                  </a:cubicBezTo>
                  <a:cubicBezTo>
                    <a:pt x="224044" y="1539569"/>
                    <a:pt x="186542" y="1555103"/>
                    <a:pt x="147439" y="1555103"/>
                  </a:cubicBezTo>
                  <a:lnTo>
                    <a:pt x="147439" y="1555103"/>
                  </a:lnTo>
                  <a:cubicBezTo>
                    <a:pt x="108336" y="1555103"/>
                    <a:pt x="70834" y="1539569"/>
                    <a:pt x="43184" y="1511919"/>
                  </a:cubicBezTo>
                  <a:cubicBezTo>
                    <a:pt x="15534" y="1484268"/>
                    <a:pt x="0" y="1446767"/>
                    <a:pt x="0" y="1407663"/>
                  </a:cubicBezTo>
                  <a:lnTo>
                    <a:pt x="0" y="147439"/>
                  </a:lnTo>
                  <a:cubicBezTo>
                    <a:pt x="0" y="108336"/>
                    <a:pt x="15534" y="70834"/>
                    <a:pt x="43184" y="43184"/>
                  </a:cubicBezTo>
                  <a:cubicBezTo>
                    <a:pt x="70834" y="15534"/>
                    <a:pt x="108336" y="0"/>
                    <a:pt x="14743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94878" cy="15932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828563" y="1728401"/>
            <a:ext cx="5035897" cy="9964388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1091" t="-1805" r="-549" b="-158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7183928" y="5095875"/>
            <a:ext cx="1042538" cy="47625"/>
            <a:chOff x="0" y="0"/>
            <a:chExt cx="274578" cy="1254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74578" cy="12543"/>
            </a:xfrm>
            <a:custGeom>
              <a:avLst/>
              <a:gdLst/>
              <a:ahLst/>
              <a:cxnLst/>
              <a:rect r="r" b="b" t="t" l="l"/>
              <a:pathLst>
                <a:path h="12543" w="274578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447843" y="262239"/>
            <a:ext cx="777522" cy="790996"/>
          </a:xfrm>
          <a:custGeom>
            <a:avLst/>
            <a:gdLst/>
            <a:ahLst/>
            <a:cxnLst/>
            <a:rect r="r" b="b" t="t" l="l"/>
            <a:pathLst>
              <a:path h="790996" w="777522">
                <a:moveTo>
                  <a:pt x="0" y="0"/>
                </a:moveTo>
                <a:lnTo>
                  <a:pt x="777522" y="0"/>
                </a:lnTo>
                <a:lnTo>
                  <a:pt x="777522" y="790997"/>
                </a:lnTo>
                <a:lnTo>
                  <a:pt x="0" y="7909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732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1614285" y="136939"/>
            <a:ext cx="6539092" cy="6293933"/>
            <a:chOff x="30480" y="591820"/>
            <a:chExt cx="12736830" cy="1225931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2736830" cy="12259310"/>
            </a:xfrm>
            <a:custGeom>
              <a:avLst/>
              <a:gdLst/>
              <a:ahLst/>
              <a:cxnLst/>
              <a:rect r="r" b="b" t="t" l="l"/>
              <a:pathLst>
                <a:path h="12259310" w="12736830">
                  <a:moveTo>
                    <a:pt x="11925300" y="4271010"/>
                  </a:moveTo>
                  <a:cubicBezTo>
                    <a:pt x="10819130" y="2120900"/>
                    <a:pt x="8590280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20"/>
                    <a:pt x="1822450" y="10811510"/>
                    <a:pt x="2842260" y="11203940"/>
                  </a:cubicBezTo>
                  <a:cubicBezTo>
                    <a:pt x="5585460" y="12259310"/>
                    <a:pt x="8953501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4"/>
              <a:stretch>
                <a:fillRect l="-19107" t="0" r="-19107" b="0"/>
              </a:stretch>
            </a:blip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7183928" y="3916448"/>
            <a:ext cx="4982921" cy="73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 Problema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183928" y="5544115"/>
            <a:ext cx="5263403" cy="4323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rotina diária e a falta de ideias para programas a dois são desafios que levam à monotonia nos relacionamentos. As plataformas existentes, como agendas digitais ou aplicativos de encontro, não oferecem uma </a:t>
            </a:r>
            <a:r>
              <a:rPr lang="en-US" b="true" sz="18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solução integrada que seja ao mesmo tempo prática, divertida e focada na experiência do casal</a:t>
            </a:r>
            <a:r>
              <a:rPr lang="en-US" sz="1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O problema é a </a:t>
            </a:r>
            <a:r>
              <a:rPr lang="en-US" b="true" sz="18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dificuldade em encontrar e planejar de forma fácil e interativa atividades que mantenham a chama do relacionamento acesa</a:t>
            </a:r>
            <a:r>
              <a:rPr lang="en-US" sz="1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D0727">
                <a:alpha val="100000"/>
              </a:srgbClr>
            </a:gs>
            <a:gs pos="100000">
              <a:srgbClr val="0C082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8153377" y="7344811"/>
            <a:ext cx="290192" cy="1530387"/>
            <a:chOff x="0" y="0"/>
            <a:chExt cx="294878" cy="15551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4878" cy="1555103"/>
            </a:xfrm>
            <a:custGeom>
              <a:avLst/>
              <a:gdLst/>
              <a:ahLst/>
              <a:cxnLst/>
              <a:rect r="r" b="b" t="t" l="l"/>
              <a:pathLst>
                <a:path h="1555103" w="294878">
                  <a:moveTo>
                    <a:pt x="147439" y="0"/>
                  </a:moveTo>
                  <a:lnTo>
                    <a:pt x="147439" y="0"/>
                  </a:lnTo>
                  <a:cubicBezTo>
                    <a:pt x="228868" y="0"/>
                    <a:pt x="294878" y="66011"/>
                    <a:pt x="294878" y="147439"/>
                  </a:cubicBezTo>
                  <a:lnTo>
                    <a:pt x="294878" y="1407663"/>
                  </a:lnTo>
                  <a:cubicBezTo>
                    <a:pt x="294878" y="1446767"/>
                    <a:pt x="279345" y="1484268"/>
                    <a:pt x="251694" y="1511919"/>
                  </a:cubicBezTo>
                  <a:cubicBezTo>
                    <a:pt x="224044" y="1539569"/>
                    <a:pt x="186542" y="1555103"/>
                    <a:pt x="147439" y="1555103"/>
                  </a:cubicBezTo>
                  <a:lnTo>
                    <a:pt x="147439" y="1555103"/>
                  </a:lnTo>
                  <a:cubicBezTo>
                    <a:pt x="108336" y="1555103"/>
                    <a:pt x="70834" y="1539569"/>
                    <a:pt x="43184" y="1511919"/>
                  </a:cubicBezTo>
                  <a:cubicBezTo>
                    <a:pt x="15534" y="1484268"/>
                    <a:pt x="0" y="1446767"/>
                    <a:pt x="0" y="1407663"/>
                  </a:cubicBezTo>
                  <a:lnTo>
                    <a:pt x="0" y="147439"/>
                  </a:lnTo>
                  <a:cubicBezTo>
                    <a:pt x="0" y="108336"/>
                    <a:pt x="15534" y="70834"/>
                    <a:pt x="43184" y="43184"/>
                  </a:cubicBezTo>
                  <a:cubicBezTo>
                    <a:pt x="70834" y="15534"/>
                    <a:pt x="108336" y="0"/>
                    <a:pt x="14743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94878" cy="15932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0"/>
            <a:ext cx="7922056" cy="5143500"/>
            <a:chOff x="0" y="0"/>
            <a:chExt cx="2086467" cy="13546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86467" cy="1354667"/>
            </a:xfrm>
            <a:custGeom>
              <a:avLst/>
              <a:gdLst/>
              <a:ahLst/>
              <a:cxnLst/>
              <a:rect r="r" b="b" t="t" l="l"/>
              <a:pathLst>
                <a:path h="1354667" w="2086467">
                  <a:moveTo>
                    <a:pt x="0" y="0"/>
                  </a:moveTo>
                  <a:lnTo>
                    <a:pt x="2086467" y="0"/>
                  </a:lnTo>
                  <a:lnTo>
                    <a:pt x="2086467" y="1354667"/>
                  </a:lnTo>
                  <a:lnTo>
                    <a:pt x="0" y="1354667"/>
                  </a:lnTo>
                  <a:close/>
                </a:path>
              </a:pathLst>
            </a:custGeom>
            <a:gradFill rotWithShape="true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086467" cy="1392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-488239" y="1752839"/>
            <a:ext cx="3427209" cy="6781322"/>
            <a:chOff x="0" y="0"/>
            <a:chExt cx="2620010" cy="51841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112" t="0" r="-112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2449548" y="2363933"/>
            <a:ext cx="3427209" cy="6781322"/>
            <a:chOff x="0" y="0"/>
            <a:chExt cx="2620010" cy="51841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248" t="0" r="-248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5542814" y="2950026"/>
            <a:ext cx="3427209" cy="6781322"/>
            <a:chOff x="0" y="0"/>
            <a:chExt cx="2620010" cy="518414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383" t="0" r="-383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10689690" y="2215261"/>
            <a:ext cx="1243911" cy="47625"/>
            <a:chOff x="0" y="0"/>
            <a:chExt cx="327614" cy="12543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327614" cy="12543"/>
            </a:xfrm>
            <a:custGeom>
              <a:avLst/>
              <a:gdLst/>
              <a:ahLst/>
              <a:cxnLst/>
              <a:rect r="r" b="b" t="t" l="l"/>
              <a:pathLst>
                <a:path h="12543" w="327614">
                  <a:moveTo>
                    <a:pt x="6272" y="0"/>
                  </a:moveTo>
                  <a:lnTo>
                    <a:pt x="321343" y="0"/>
                  </a:lnTo>
                  <a:cubicBezTo>
                    <a:pt x="323006" y="0"/>
                    <a:pt x="324601" y="661"/>
                    <a:pt x="325777" y="1837"/>
                  </a:cubicBezTo>
                  <a:cubicBezTo>
                    <a:pt x="326954" y="3013"/>
                    <a:pt x="327614" y="4608"/>
                    <a:pt x="327614" y="6272"/>
                  </a:cubicBezTo>
                  <a:lnTo>
                    <a:pt x="327614" y="6272"/>
                  </a:lnTo>
                  <a:cubicBezTo>
                    <a:pt x="327614" y="7935"/>
                    <a:pt x="326954" y="9530"/>
                    <a:pt x="325777" y="10706"/>
                  </a:cubicBezTo>
                  <a:cubicBezTo>
                    <a:pt x="324601" y="11882"/>
                    <a:pt x="323006" y="12543"/>
                    <a:pt x="321343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38100"/>
              <a:ext cx="327614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0689690" y="3009016"/>
            <a:ext cx="733022" cy="677751"/>
            <a:chOff x="0" y="0"/>
            <a:chExt cx="879085" cy="8128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79085" cy="812800"/>
            </a:xfrm>
            <a:custGeom>
              <a:avLst/>
              <a:gdLst/>
              <a:ahLst/>
              <a:cxnLst/>
              <a:rect r="r" b="b" t="t" l="l"/>
              <a:pathLst>
                <a:path h="812800" w="879085">
                  <a:moveTo>
                    <a:pt x="439542" y="0"/>
                  </a:moveTo>
                  <a:cubicBezTo>
                    <a:pt x="196790" y="0"/>
                    <a:pt x="0" y="181951"/>
                    <a:pt x="0" y="406400"/>
                  </a:cubicBezTo>
                  <a:cubicBezTo>
                    <a:pt x="0" y="630849"/>
                    <a:pt x="196790" y="812800"/>
                    <a:pt x="439542" y="812800"/>
                  </a:cubicBezTo>
                  <a:cubicBezTo>
                    <a:pt x="682295" y="812800"/>
                    <a:pt x="879085" y="630849"/>
                    <a:pt x="879085" y="406400"/>
                  </a:cubicBezTo>
                  <a:cubicBezTo>
                    <a:pt x="879085" y="181951"/>
                    <a:pt x="682295" y="0"/>
                    <a:pt x="43954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9" id="49"/>
            <p:cNvSpPr txBox="true"/>
            <p:nvPr/>
          </p:nvSpPr>
          <p:spPr>
            <a:xfrm>
              <a:off x="82414" y="28575"/>
              <a:ext cx="714256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10689690" y="4429716"/>
            <a:ext cx="733022" cy="677751"/>
            <a:chOff x="0" y="0"/>
            <a:chExt cx="879085" cy="8128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79085" cy="812800"/>
            </a:xfrm>
            <a:custGeom>
              <a:avLst/>
              <a:gdLst/>
              <a:ahLst/>
              <a:cxnLst/>
              <a:rect r="r" b="b" t="t" l="l"/>
              <a:pathLst>
                <a:path h="812800" w="879085">
                  <a:moveTo>
                    <a:pt x="439542" y="0"/>
                  </a:moveTo>
                  <a:cubicBezTo>
                    <a:pt x="196790" y="0"/>
                    <a:pt x="0" y="181951"/>
                    <a:pt x="0" y="406400"/>
                  </a:cubicBezTo>
                  <a:cubicBezTo>
                    <a:pt x="0" y="630849"/>
                    <a:pt x="196790" y="812800"/>
                    <a:pt x="439542" y="812800"/>
                  </a:cubicBezTo>
                  <a:cubicBezTo>
                    <a:pt x="682295" y="812800"/>
                    <a:pt x="879085" y="630849"/>
                    <a:pt x="879085" y="406400"/>
                  </a:cubicBezTo>
                  <a:cubicBezTo>
                    <a:pt x="879085" y="181951"/>
                    <a:pt x="682295" y="0"/>
                    <a:pt x="43954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2" id="52"/>
            <p:cNvSpPr txBox="true"/>
            <p:nvPr/>
          </p:nvSpPr>
          <p:spPr>
            <a:xfrm>
              <a:off x="82414" y="28575"/>
              <a:ext cx="714256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10689690" y="5967659"/>
            <a:ext cx="733022" cy="677751"/>
            <a:chOff x="0" y="0"/>
            <a:chExt cx="879085" cy="81280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879085" cy="812800"/>
            </a:xfrm>
            <a:custGeom>
              <a:avLst/>
              <a:gdLst/>
              <a:ahLst/>
              <a:cxnLst/>
              <a:rect r="r" b="b" t="t" l="l"/>
              <a:pathLst>
                <a:path h="812800" w="879085">
                  <a:moveTo>
                    <a:pt x="439542" y="0"/>
                  </a:moveTo>
                  <a:cubicBezTo>
                    <a:pt x="196790" y="0"/>
                    <a:pt x="0" y="181951"/>
                    <a:pt x="0" y="406400"/>
                  </a:cubicBezTo>
                  <a:cubicBezTo>
                    <a:pt x="0" y="630849"/>
                    <a:pt x="196790" y="812800"/>
                    <a:pt x="439542" y="812800"/>
                  </a:cubicBezTo>
                  <a:cubicBezTo>
                    <a:pt x="682295" y="812800"/>
                    <a:pt x="879085" y="630849"/>
                    <a:pt x="879085" y="406400"/>
                  </a:cubicBezTo>
                  <a:cubicBezTo>
                    <a:pt x="879085" y="181951"/>
                    <a:pt x="682295" y="0"/>
                    <a:pt x="43954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5" id="55"/>
            <p:cNvSpPr txBox="true"/>
            <p:nvPr/>
          </p:nvSpPr>
          <p:spPr>
            <a:xfrm>
              <a:off x="82414" y="28575"/>
              <a:ext cx="714256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56" id="56"/>
          <p:cNvSpPr/>
          <p:nvPr/>
        </p:nvSpPr>
        <p:spPr>
          <a:xfrm flipH="false" flipV="false" rot="0">
            <a:off x="447843" y="262239"/>
            <a:ext cx="777522" cy="790996"/>
          </a:xfrm>
          <a:custGeom>
            <a:avLst/>
            <a:gdLst/>
            <a:ahLst/>
            <a:cxnLst/>
            <a:rect r="r" b="b" t="t" l="l"/>
            <a:pathLst>
              <a:path h="790996" w="777522">
                <a:moveTo>
                  <a:pt x="0" y="0"/>
                </a:moveTo>
                <a:lnTo>
                  <a:pt x="777522" y="0"/>
                </a:lnTo>
                <a:lnTo>
                  <a:pt x="777522" y="790997"/>
                </a:lnTo>
                <a:lnTo>
                  <a:pt x="0" y="7909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732" b="0"/>
            </a:stretch>
          </a:blipFill>
        </p:spPr>
      </p:sp>
      <p:sp>
        <p:nvSpPr>
          <p:cNvPr name="TextBox 57" id="57"/>
          <p:cNvSpPr txBox="true"/>
          <p:nvPr/>
        </p:nvSpPr>
        <p:spPr>
          <a:xfrm rot="0">
            <a:off x="10689690" y="1162634"/>
            <a:ext cx="5795564" cy="73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 Solução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1819953" y="3020454"/>
            <a:ext cx="5037345" cy="81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lang="en-US" b="true" sz="1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areamento Único: </a:t>
            </a: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Um sistema de pareamento entre contas que cria um espaço privado e exclusivo para o casal. 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0787916" y="3185013"/>
            <a:ext cx="536569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1819953" y="4441155"/>
            <a:ext cx="5037345" cy="1369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Catálogos Personalizados:</a:t>
            </a: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Cada parceiro tem seu próprio catálogo de ideias de atividades, com o poder de precificar cada "momento" em "foguinhos" (a moeda virtual do aplicativo). 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</a:p>
        </p:txBody>
      </p:sp>
      <p:sp>
        <p:nvSpPr>
          <p:cNvPr name="TextBox 61" id="61"/>
          <p:cNvSpPr txBox="true"/>
          <p:nvPr/>
        </p:nvSpPr>
        <p:spPr>
          <a:xfrm rot="0">
            <a:off x="10787916" y="4605714"/>
            <a:ext cx="536569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1819953" y="6043998"/>
            <a:ext cx="5037345" cy="192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Economia de Foguinhos:</a:t>
            </a: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 aplicativo se baseia em uma economia própria. Cada parceiro começa com 10 foguinhos, e o único modo de ganhar mais é através do check-in diário. Quando um momento é resgatado, os foguinhos são "queimados" (desaparecem do mercado), incentivando a interação constante e a valorização da moeda. 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0787916" y="6143656"/>
            <a:ext cx="536569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grpSp>
        <p:nvGrpSpPr>
          <p:cNvPr name="Group 64" id="64"/>
          <p:cNvGrpSpPr/>
          <p:nvPr/>
        </p:nvGrpSpPr>
        <p:grpSpPr>
          <a:xfrm rot="0">
            <a:off x="10689690" y="8350850"/>
            <a:ext cx="733022" cy="677751"/>
            <a:chOff x="0" y="0"/>
            <a:chExt cx="879085" cy="812800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879085" cy="812800"/>
            </a:xfrm>
            <a:custGeom>
              <a:avLst/>
              <a:gdLst/>
              <a:ahLst/>
              <a:cxnLst/>
              <a:rect r="r" b="b" t="t" l="l"/>
              <a:pathLst>
                <a:path h="812800" w="879085">
                  <a:moveTo>
                    <a:pt x="439542" y="0"/>
                  </a:moveTo>
                  <a:cubicBezTo>
                    <a:pt x="196790" y="0"/>
                    <a:pt x="0" y="181951"/>
                    <a:pt x="0" y="406400"/>
                  </a:cubicBezTo>
                  <a:cubicBezTo>
                    <a:pt x="0" y="630849"/>
                    <a:pt x="196790" y="812800"/>
                    <a:pt x="439542" y="812800"/>
                  </a:cubicBezTo>
                  <a:cubicBezTo>
                    <a:pt x="682295" y="812800"/>
                    <a:pt x="879085" y="630849"/>
                    <a:pt x="879085" y="406400"/>
                  </a:cubicBezTo>
                  <a:cubicBezTo>
                    <a:pt x="879085" y="181951"/>
                    <a:pt x="682295" y="0"/>
                    <a:pt x="43954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6" id="66"/>
            <p:cNvSpPr txBox="true"/>
            <p:nvPr/>
          </p:nvSpPr>
          <p:spPr>
            <a:xfrm>
              <a:off x="82414" y="28575"/>
              <a:ext cx="714256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67" id="67"/>
          <p:cNvSpPr txBox="true"/>
          <p:nvPr/>
        </p:nvSpPr>
        <p:spPr>
          <a:xfrm rot="0">
            <a:off x="11819953" y="8362289"/>
            <a:ext cx="5037345" cy="1369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Comunicação Direta:</a:t>
            </a: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solução final é um pedido de momentos que pode ser enviado diretamente para o app do parceiro (in-app) e via Push, facilitando a comunicação e a surpresa. 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</a:p>
        </p:txBody>
      </p:sp>
      <p:sp>
        <p:nvSpPr>
          <p:cNvPr name="TextBox 68" id="68"/>
          <p:cNvSpPr txBox="true"/>
          <p:nvPr/>
        </p:nvSpPr>
        <p:spPr>
          <a:xfrm rot="0">
            <a:off x="10787916" y="8526848"/>
            <a:ext cx="536569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D0727">
                <a:alpha val="100000"/>
              </a:srgbClr>
            </a:gs>
            <a:gs pos="100000">
              <a:srgbClr val="0C082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5489471" y="425967"/>
            <a:ext cx="940428" cy="1860799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95" r="0" b="-295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564241" y="2262654"/>
            <a:ext cx="6210972" cy="48224"/>
            <a:chOff x="0" y="0"/>
            <a:chExt cx="1635812" cy="1270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635812" cy="12701"/>
            </a:xfrm>
            <a:custGeom>
              <a:avLst/>
              <a:gdLst/>
              <a:ahLst/>
              <a:cxnLst/>
              <a:rect r="r" b="b" t="t" l="l"/>
              <a:pathLst>
                <a:path h="12701" w="1635812">
                  <a:moveTo>
                    <a:pt x="6351" y="0"/>
                  </a:moveTo>
                  <a:lnTo>
                    <a:pt x="1629461" y="0"/>
                  </a:lnTo>
                  <a:cubicBezTo>
                    <a:pt x="1631145" y="0"/>
                    <a:pt x="1632761" y="669"/>
                    <a:pt x="1633952" y="1860"/>
                  </a:cubicBezTo>
                  <a:cubicBezTo>
                    <a:pt x="1635142" y="3051"/>
                    <a:pt x="1635812" y="4666"/>
                    <a:pt x="1635812" y="6351"/>
                  </a:cubicBezTo>
                  <a:lnTo>
                    <a:pt x="1635812" y="6351"/>
                  </a:lnTo>
                  <a:cubicBezTo>
                    <a:pt x="1635812" y="9858"/>
                    <a:pt x="1632968" y="12701"/>
                    <a:pt x="1629461" y="12701"/>
                  </a:cubicBezTo>
                  <a:lnTo>
                    <a:pt x="6351" y="12701"/>
                  </a:lnTo>
                  <a:cubicBezTo>
                    <a:pt x="4666" y="12701"/>
                    <a:pt x="3051" y="12032"/>
                    <a:pt x="1860" y="10841"/>
                  </a:cubicBezTo>
                  <a:cubicBezTo>
                    <a:pt x="669" y="9650"/>
                    <a:pt x="0" y="8035"/>
                    <a:pt x="0" y="6351"/>
                  </a:cubicBezTo>
                  <a:lnTo>
                    <a:pt x="0" y="6351"/>
                  </a:lnTo>
                  <a:cubicBezTo>
                    <a:pt x="0" y="4666"/>
                    <a:pt x="669" y="3051"/>
                    <a:pt x="1860" y="1860"/>
                  </a:cubicBezTo>
                  <a:cubicBezTo>
                    <a:pt x="3051" y="669"/>
                    <a:pt x="4666" y="0"/>
                    <a:pt x="635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635812" cy="50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105604" y="2982091"/>
            <a:ext cx="677751" cy="677751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25365" y="6006748"/>
            <a:ext cx="677751" cy="677751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6732675" y="6006748"/>
            <a:ext cx="677751" cy="677751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2153072" y="6006748"/>
            <a:ext cx="677751" cy="677751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447843" y="262239"/>
            <a:ext cx="777522" cy="790996"/>
          </a:xfrm>
          <a:custGeom>
            <a:avLst/>
            <a:gdLst/>
            <a:ahLst/>
            <a:cxnLst/>
            <a:rect r="r" b="b" t="t" l="l"/>
            <a:pathLst>
              <a:path h="790996" w="777522">
                <a:moveTo>
                  <a:pt x="0" y="0"/>
                </a:moveTo>
                <a:lnTo>
                  <a:pt x="777522" y="0"/>
                </a:lnTo>
                <a:lnTo>
                  <a:pt x="777522" y="790997"/>
                </a:lnTo>
                <a:lnTo>
                  <a:pt x="0" y="7909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732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564241" y="1192278"/>
            <a:ext cx="8423420" cy="73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 Jornada no Aplicativo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052892" y="2953516"/>
            <a:ext cx="4206408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b="true" sz="16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Configuração do Catálogo Pessoal: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196424" y="3158089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16186" y="6182745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823495" y="6182745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243892" y="6182745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052892" y="3426694"/>
            <a:ext cx="4206408" cy="1974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lang="en-US" sz="14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. </a:t>
            </a: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Cada parceiro acessa seu próprio catálogo de "momentos". </a:t>
            </a:r>
          </a:p>
          <a:p>
            <a:pPr algn="l">
              <a:lnSpc>
                <a:spcPts val="1960"/>
              </a:lnSpc>
            </a:pPr>
            <a:r>
              <a:rPr lang="en-US" sz="14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 </a:t>
            </a: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Eles podem navegar pelas categorias ("Quentes", "Lovezin", "Sair da Rotina") e definir o preço em foguinhos e status de disponibilidade para cada momento. Isso cria uma identidade de "mercado pessoal" dentro do app. 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</a:p>
        </p:txBody>
      </p:sp>
      <p:sp>
        <p:nvSpPr>
          <p:cNvPr name="TextBox 41" id="41"/>
          <p:cNvSpPr txBox="true"/>
          <p:nvPr/>
        </p:nvSpPr>
        <p:spPr>
          <a:xfrm rot="0">
            <a:off x="2125186" y="5978173"/>
            <a:ext cx="4206408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b="true" sz="16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Ação de Resgate ("Compra"): 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125186" y="6451350"/>
            <a:ext cx="4206408" cy="296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1.</a:t>
            </a: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 usuário visualiza tanto seu catálogo quanto o catálogo de seu parceiro. </a:t>
            </a:r>
          </a:p>
          <a:p>
            <a:pPr algn="l">
              <a:lnSpc>
                <a:spcPts val="1960"/>
              </a:lnSpc>
            </a:pPr>
            <a:r>
              <a:rPr lang="en-US" sz="14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 </a:t>
            </a: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Ao ver um momento que gostaria de realizar, o usuário pode resgatá-lo, desde que tenha foguinhos suficientes em sua conta. </a:t>
            </a:r>
          </a:p>
          <a:p>
            <a:pPr algn="l">
              <a:lnSpc>
                <a:spcPts val="1960"/>
              </a:lnSpc>
            </a:pPr>
            <a:r>
              <a:rPr lang="en-US" sz="14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 </a:t>
            </a: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Ao resgatar um momento, o custo em foguinhos é deduzido da conta do usuário, e a moeda é "queimada" (desaparece). O parceiro recebe uma notificação sobre o momento resgatado. </a:t>
            </a:r>
          </a:p>
          <a:p>
            <a:pPr algn="l">
              <a:lnSpc>
                <a:spcPts val="1960"/>
              </a:lnSpc>
            </a:pPr>
          </a:p>
          <a:p>
            <a:pPr algn="l">
              <a:lnSpc>
                <a:spcPts val="1960"/>
              </a:lnSpc>
              <a:spcBef>
                <a:spcPct val="0"/>
              </a:spcBef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7632338" y="5978173"/>
            <a:ext cx="4206408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b="true" sz="16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Interação e Reabastecimento Diário: 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7632338" y="6451350"/>
            <a:ext cx="4206408" cy="2717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1.</a:t>
            </a: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principal forma de ganhar foguinhos é através do check-in diário. </a:t>
            </a:r>
          </a:p>
          <a:p>
            <a:pPr algn="l">
              <a:lnSpc>
                <a:spcPts val="1960"/>
              </a:lnSpc>
            </a:pPr>
            <a:r>
              <a:rPr lang="en-US" sz="14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 </a:t>
            </a: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Ao realizar o check-in, o usuário presenteia seu parceiro com um foguinho, o</a:t>
            </a: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 o incentiva a interagir diariamente com o aplicativo e a pensar no outro. </a:t>
            </a:r>
          </a:p>
          <a:p>
            <a:pPr algn="l">
              <a:lnSpc>
                <a:spcPts val="1960"/>
              </a:lnSpc>
            </a:pPr>
            <a:r>
              <a:rPr lang="en-US" sz="14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 </a:t>
            </a: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Essa mecânica garante que a "economia" do aplicativo seja sustentável e que haja sempre um motivo para voltar ao app. </a:t>
            </a:r>
          </a:p>
          <a:p>
            <a:pPr algn="l">
              <a:lnSpc>
                <a:spcPts val="1960"/>
              </a:lnSpc>
            </a:pPr>
          </a:p>
          <a:p>
            <a:pPr algn="l">
              <a:lnSpc>
                <a:spcPts val="1960"/>
              </a:lnSpc>
              <a:spcBef>
                <a:spcPct val="0"/>
              </a:spcBef>
            </a:pPr>
          </a:p>
        </p:txBody>
      </p:sp>
      <p:sp>
        <p:nvSpPr>
          <p:cNvPr name="TextBox 45" id="45"/>
          <p:cNvSpPr txBox="true"/>
          <p:nvPr/>
        </p:nvSpPr>
        <p:spPr>
          <a:xfrm rot="0">
            <a:off x="13049897" y="5978173"/>
            <a:ext cx="4206408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b="true" sz="16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Celebração e Conclusão: 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3049897" y="6451350"/>
            <a:ext cx="4206408" cy="1974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1.</a:t>
            </a: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Após</a:t>
            </a: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 resgate, a experiência é finalizada com uma</a:t>
            </a: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notificação dentro do app e em forma de Push </a:t>
            </a: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informando ao parceiro qual "momento" foi escolhido. 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</a:t>
            </a: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Isso não apenas simplifica a comunicação, mas também cria um elemento de surpresa e celebração, selando a experiência da jornada do usuário.</a:t>
            </a:r>
          </a:p>
        </p:txBody>
      </p:sp>
      <p:grpSp>
        <p:nvGrpSpPr>
          <p:cNvPr name="Group 47" id="47"/>
          <p:cNvGrpSpPr>
            <a:grpSpLocks noChangeAspect="true"/>
          </p:cNvGrpSpPr>
          <p:nvPr/>
        </p:nvGrpSpPr>
        <p:grpSpPr>
          <a:xfrm rot="0">
            <a:off x="13644298" y="306565"/>
            <a:ext cx="1000773" cy="1980201"/>
            <a:chOff x="0" y="0"/>
            <a:chExt cx="2620010" cy="518414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248" t="0" r="-248" b="0"/>
              </a:stretch>
            </a:blip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52" id="52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3" id="53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4" id="54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5" id="55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6" id="56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57" id="57"/>
          <p:cNvGrpSpPr>
            <a:grpSpLocks noChangeAspect="true"/>
          </p:cNvGrpSpPr>
          <p:nvPr/>
        </p:nvGrpSpPr>
        <p:grpSpPr>
          <a:xfrm rot="0">
            <a:off x="14411247" y="812954"/>
            <a:ext cx="744849" cy="1473812"/>
            <a:chOff x="0" y="0"/>
            <a:chExt cx="2620010" cy="518414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9" id="59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383" t="0" r="-383" b="0"/>
              </a:stretch>
            </a:blipFill>
          </p:spPr>
        </p:sp>
        <p:sp>
          <p:nvSpPr>
            <p:cNvPr name="Freeform 60" id="60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61" id="61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62" id="62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63" id="63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64" id="64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65" id="65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66" id="66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67" id="67"/>
          <p:cNvGrpSpPr>
            <a:grpSpLocks noChangeAspect="true"/>
          </p:cNvGrpSpPr>
          <p:nvPr/>
        </p:nvGrpSpPr>
        <p:grpSpPr>
          <a:xfrm rot="0">
            <a:off x="13216608" y="1057178"/>
            <a:ext cx="621421" cy="1229588"/>
            <a:chOff x="0" y="0"/>
            <a:chExt cx="2620010" cy="5184140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9" id="69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58" r="0" b="-158"/>
              </a:stretch>
            </a:blipFill>
          </p:spPr>
        </p:sp>
        <p:sp>
          <p:nvSpPr>
            <p:cNvPr name="Freeform 70" id="70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71" id="71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72" id="72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73" id="73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74" id="74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75" id="75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76" id="76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77" id="77"/>
          <p:cNvGrpSpPr/>
          <p:nvPr/>
        </p:nvGrpSpPr>
        <p:grpSpPr>
          <a:xfrm rot="0">
            <a:off x="1225365" y="2982091"/>
            <a:ext cx="677751" cy="677751"/>
            <a:chOff x="0" y="0"/>
            <a:chExt cx="812800" cy="812800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9" id="7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80" id="80"/>
          <p:cNvGrpSpPr/>
          <p:nvPr/>
        </p:nvGrpSpPr>
        <p:grpSpPr>
          <a:xfrm rot="0">
            <a:off x="6732675" y="2982091"/>
            <a:ext cx="677751" cy="677751"/>
            <a:chOff x="0" y="0"/>
            <a:chExt cx="812800" cy="812800"/>
          </a:xfrm>
        </p:grpSpPr>
        <p:sp>
          <p:nvSpPr>
            <p:cNvPr name="Freeform 81" id="8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2" id="8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83" id="83"/>
          <p:cNvSpPr txBox="true"/>
          <p:nvPr/>
        </p:nvSpPr>
        <p:spPr>
          <a:xfrm rot="0">
            <a:off x="1316186" y="3158089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6823495" y="3158089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2125186" y="2953516"/>
            <a:ext cx="4206408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b="true" sz="16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Primeiro Contato e Cadastro: 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2125186" y="3426694"/>
            <a:ext cx="4206408" cy="1974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1. </a:t>
            </a: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 usuário baixa o aplicativo e é recebido por uma tela de boas-vindas. </a:t>
            </a:r>
          </a:p>
          <a:p>
            <a:pPr algn="l">
              <a:lnSpc>
                <a:spcPts val="1960"/>
              </a:lnSpc>
            </a:pPr>
            <a:r>
              <a:rPr lang="en-US" sz="14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 </a:t>
            </a: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Ele cria sua conta com nome, e-mail e telefone, e define uma senha. </a:t>
            </a:r>
          </a:p>
          <a:p>
            <a:pPr algn="l">
              <a:lnSpc>
                <a:spcPts val="1960"/>
              </a:lnSpc>
            </a:pPr>
            <a:r>
              <a:rPr lang="en-US" sz="14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</a:t>
            </a: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Ao se cadastrar, o usuário recebe um saldo inicial de 10 foguinhos. </a:t>
            </a:r>
          </a:p>
          <a:p>
            <a:pPr algn="l">
              <a:lnSpc>
                <a:spcPts val="1960"/>
              </a:lnSpc>
            </a:pPr>
          </a:p>
          <a:p>
            <a:pPr algn="l">
              <a:lnSpc>
                <a:spcPts val="1960"/>
              </a:lnSpc>
              <a:spcBef>
                <a:spcPct val="0"/>
              </a:spcBef>
            </a:pPr>
          </a:p>
        </p:txBody>
      </p:sp>
      <p:sp>
        <p:nvSpPr>
          <p:cNvPr name="TextBox 87" id="87"/>
          <p:cNvSpPr txBox="true"/>
          <p:nvPr/>
        </p:nvSpPr>
        <p:spPr>
          <a:xfrm rot="0">
            <a:off x="7633134" y="2953516"/>
            <a:ext cx="4206408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b="true" sz="16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Pareamento com o Parceiro: 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7633134" y="3426694"/>
            <a:ext cx="4206408" cy="2221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1. </a:t>
            </a: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 aplicativo solicita que o usuário insira o número de telefone do parceiro para enviar uma solicitação de pareamento. </a:t>
            </a:r>
          </a:p>
          <a:p>
            <a:pPr algn="l">
              <a:lnSpc>
                <a:spcPts val="1960"/>
              </a:lnSpc>
            </a:pPr>
            <a:r>
              <a:rPr lang="en-US" sz="14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 </a:t>
            </a: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 parceiro recebe a solicitação e pode aceitá-la ou rejeitá-la.</a:t>
            </a:r>
            <a:r>
              <a:rPr lang="en-US" sz="14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  <a:p>
            <a:pPr algn="l">
              <a:lnSpc>
                <a:spcPts val="1960"/>
              </a:lnSpc>
            </a:pPr>
            <a:r>
              <a:rPr lang="en-US" sz="14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</a:t>
            </a: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Uma vez que o pareamento é aceito, a conexão é estabelecida, e a jornada do casal se inicia.</a:t>
            </a:r>
          </a:p>
          <a:p>
            <a:pPr algn="l">
              <a:lnSpc>
                <a:spcPts val="1960"/>
              </a:lnSpc>
            </a:pPr>
          </a:p>
          <a:p>
            <a:pPr algn="l">
              <a:lnSpc>
                <a:spcPts val="19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D0727">
                <a:alpha val="100000"/>
              </a:srgbClr>
            </a:gs>
            <a:gs pos="100000">
              <a:srgbClr val="0C082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8153377" y="7727913"/>
            <a:ext cx="290192" cy="1530387"/>
            <a:chOff x="0" y="0"/>
            <a:chExt cx="294878" cy="15551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4878" cy="1555103"/>
            </a:xfrm>
            <a:custGeom>
              <a:avLst/>
              <a:gdLst/>
              <a:ahLst/>
              <a:cxnLst/>
              <a:rect r="r" b="b" t="t" l="l"/>
              <a:pathLst>
                <a:path h="1555103" w="294878">
                  <a:moveTo>
                    <a:pt x="147439" y="0"/>
                  </a:moveTo>
                  <a:lnTo>
                    <a:pt x="147439" y="0"/>
                  </a:lnTo>
                  <a:cubicBezTo>
                    <a:pt x="228868" y="0"/>
                    <a:pt x="294878" y="66011"/>
                    <a:pt x="294878" y="147439"/>
                  </a:cubicBezTo>
                  <a:lnTo>
                    <a:pt x="294878" y="1407663"/>
                  </a:lnTo>
                  <a:cubicBezTo>
                    <a:pt x="294878" y="1446767"/>
                    <a:pt x="279345" y="1484268"/>
                    <a:pt x="251694" y="1511919"/>
                  </a:cubicBezTo>
                  <a:cubicBezTo>
                    <a:pt x="224044" y="1539569"/>
                    <a:pt x="186542" y="1555103"/>
                    <a:pt x="147439" y="1555103"/>
                  </a:cubicBezTo>
                  <a:lnTo>
                    <a:pt x="147439" y="1555103"/>
                  </a:lnTo>
                  <a:cubicBezTo>
                    <a:pt x="108336" y="1555103"/>
                    <a:pt x="70834" y="1539569"/>
                    <a:pt x="43184" y="1511919"/>
                  </a:cubicBezTo>
                  <a:cubicBezTo>
                    <a:pt x="15534" y="1484268"/>
                    <a:pt x="0" y="1446767"/>
                    <a:pt x="0" y="1407663"/>
                  </a:cubicBezTo>
                  <a:lnTo>
                    <a:pt x="0" y="147439"/>
                  </a:lnTo>
                  <a:cubicBezTo>
                    <a:pt x="0" y="108336"/>
                    <a:pt x="15534" y="70834"/>
                    <a:pt x="43184" y="43184"/>
                  </a:cubicBezTo>
                  <a:cubicBezTo>
                    <a:pt x="70834" y="15534"/>
                    <a:pt x="108336" y="0"/>
                    <a:pt x="14743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94878" cy="15932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649145" y="5580862"/>
            <a:ext cx="3457869" cy="6841988"/>
            <a:chOff x="0" y="0"/>
            <a:chExt cx="2620010" cy="51841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41424" t="-55093" r="-45901" b="-2795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7415066" y="5580862"/>
            <a:ext cx="3457869" cy="6841988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52135" t="-32083" r="-48731" b="-32702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13171468" y="5580862"/>
            <a:ext cx="3457869" cy="6841988"/>
            <a:chOff x="0" y="0"/>
            <a:chExt cx="2620010" cy="518414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35176" t="-28742" r="-38790" b="-13975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41" id="41"/>
          <p:cNvGrpSpPr/>
          <p:nvPr/>
        </p:nvGrpSpPr>
        <p:grpSpPr>
          <a:xfrm rot="0">
            <a:off x="6212029" y="2049772"/>
            <a:ext cx="5863943" cy="47625"/>
            <a:chOff x="0" y="0"/>
            <a:chExt cx="1544413" cy="12543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544413" cy="12543"/>
            </a:xfrm>
            <a:custGeom>
              <a:avLst/>
              <a:gdLst/>
              <a:ahLst/>
              <a:cxnLst/>
              <a:rect r="r" b="b" t="t" l="l"/>
              <a:pathLst>
                <a:path h="12543" w="1544413">
                  <a:moveTo>
                    <a:pt x="6272" y="0"/>
                  </a:moveTo>
                  <a:lnTo>
                    <a:pt x="1538141" y="0"/>
                  </a:lnTo>
                  <a:cubicBezTo>
                    <a:pt x="1539805" y="0"/>
                    <a:pt x="1541400" y="661"/>
                    <a:pt x="1542576" y="1837"/>
                  </a:cubicBezTo>
                  <a:cubicBezTo>
                    <a:pt x="1543752" y="3013"/>
                    <a:pt x="1544413" y="4608"/>
                    <a:pt x="1544413" y="6272"/>
                  </a:cubicBezTo>
                  <a:lnTo>
                    <a:pt x="1544413" y="6272"/>
                  </a:lnTo>
                  <a:cubicBezTo>
                    <a:pt x="1544413" y="7935"/>
                    <a:pt x="1543752" y="9530"/>
                    <a:pt x="1542576" y="10706"/>
                  </a:cubicBezTo>
                  <a:cubicBezTo>
                    <a:pt x="1541400" y="11882"/>
                    <a:pt x="1539805" y="12543"/>
                    <a:pt x="1538141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1544413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4" id="44"/>
          <p:cNvSpPr/>
          <p:nvPr/>
        </p:nvSpPr>
        <p:spPr>
          <a:xfrm flipH="false" flipV="false" rot="0">
            <a:off x="447843" y="262239"/>
            <a:ext cx="777522" cy="790996"/>
          </a:xfrm>
          <a:custGeom>
            <a:avLst/>
            <a:gdLst/>
            <a:ahLst/>
            <a:cxnLst/>
            <a:rect r="r" b="b" t="t" l="l"/>
            <a:pathLst>
              <a:path h="790996" w="777522">
                <a:moveTo>
                  <a:pt x="0" y="0"/>
                </a:moveTo>
                <a:lnTo>
                  <a:pt x="777522" y="0"/>
                </a:lnTo>
                <a:lnTo>
                  <a:pt x="777522" y="790997"/>
                </a:lnTo>
                <a:lnTo>
                  <a:pt x="0" y="7909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732" b="0"/>
            </a:stretch>
          </a:blipFill>
        </p:spPr>
      </p:sp>
      <p:grpSp>
        <p:nvGrpSpPr>
          <p:cNvPr name="Group 45" id="45"/>
          <p:cNvGrpSpPr/>
          <p:nvPr/>
        </p:nvGrpSpPr>
        <p:grpSpPr>
          <a:xfrm rot="0">
            <a:off x="1488977" y="2790886"/>
            <a:ext cx="3787722" cy="478362"/>
            <a:chOff x="0" y="0"/>
            <a:chExt cx="997589" cy="125988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997589" cy="125988"/>
            </a:xfrm>
            <a:custGeom>
              <a:avLst/>
              <a:gdLst/>
              <a:ahLst/>
              <a:cxnLst/>
              <a:rect r="r" b="b" t="t" l="l"/>
              <a:pathLst>
                <a:path h="125988" w="997589">
                  <a:moveTo>
                    <a:pt x="62994" y="0"/>
                  </a:moveTo>
                  <a:lnTo>
                    <a:pt x="934595" y="0"/>
                  </a:lnTo>
                  <a:cubicBezTo>
                    <a:pt x="969386" y="0"/>
                    <a:pt x="997589" y="28203"/>
                    <a:pt x="997589" y="62994"/>
                  </a:cubicBezTo>
                  <a:lnTo>
                    <a:pt x="997589" y="62994"/>
                  </a:lnTo>
                  <a:cubicBezTo>
                    <a:pt x="997589" y="79701"/>
                    <a:pt x="990952" y="95724"/>
                    <a:pt x="979139" y="107538"/>
                  </a:cubicBezTo>
                  <a:cubicBezTo>
                    <a:pt x="967325" y="119352"/>
                    <a:pt x="951302" y="125988"/>
                    <a:pt x="934595" y="125988"/>
                  </a:cubicBezTo>
                  <a:lnTo>
                    <a:pt x="62994" y="125988"/>
                  </a:lnTo>
                  <a:cubicBezTo>
                    <a:pt x="46287" y="125988"/>
                    <a:pt x="30264" y="119352"/>
                    <a:pt x="18451" y="107538"/>
                  </a:cubicBezTo>
                  <a:cubicBezTo>
                    <a:pt x="6637" y="95724"/>
                    <a:pt x="0" y="79701"/>
                    <a:pt x="0" y="62994"/>
                  </a:cubicBezTo>
                  <a:lnTo>
                    <a:pt x="0" y="62994"/>
                  </a:lnTo>
                  <a:cubicBezTo>
                    <a:pt x="0" y="46287"/>
                    <a:pt x="6637" y="30264"/>
                    <a:pt x="18451" y="18451"/>
                  </a:cubicBezTo>
                  <a:cubicBezTo>
                    <a:pt x="30264" y="6637"/>
                    <a:pt x="46287" y="0"/>
                    <a:pt x="6299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28575"/>
              <a:ext cx="997589" cy="154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  <a:r>
                <a:rPr lang="en-US" b="true" sz="160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Apps de Comunicação e Memórias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7250139" y="2790886"/>
            <a:ext cx="3787722" cy="478362"/>
            <a:chOff x="0" y="0"/>
            <a:chExt cx="997589" cy="125988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997589" cy="125988"/>
            </a:xfrm>
            <a:custGeom>
              <a:avLst/>
              <a:gdLst/>
              <a:ahLst/>
              <a:cxnLst/>
              <a:rect r="r" b="b" t="t" l="l"/>
              <a:pathLst>
                <a:path h="125988" w="997589">
                  <a:moveTo>
                    <a:pt x="62994" y="0"/>
                  </a:moveTo>
                  <a:lnTo>
                    <a:pt x="934595" y="0"/>
                  </a:lnTo>
                  <a:cubicBezTo>
                    <a:pt x="969386" y="0"/>
                    <a:pt x="997589" y="28203"/>
                    <a:pt x="997589" y="62994"/>
                  </a:cubicBezTo>
                  <a:lnTo>
                    <a:pt x="997589" y="62994"/>
                  </a:lnTo>
                  <a:cubicBezTo>
                    <a:pt x="997589" y="79701"/>
                    <a:pt x="990952" y="95724"/>
                    <a:pt x="979139" y="107538"/>
                  </a:cubicBezTo>
                  <a:cubicBezTo>
                    <a:pt x="967325" y="119352"/>
                    <a:pt x="951302" y="125988"/>
                    <a:pt x="934595" y="125988"/>
                  </a:cubicBezTo>
                  <a:lnTo>
                    <a:pt x="62994" y="125988"/>
                  </a:lnTo>
                  <a:cubicBezTo>
                    <a:pt x="46287" y="125988"/>
                    <a:pt x="30264" y="119352"/>
                    <a:pt x="18451" y="107538"/>
                  </a:cubicBezTo>
                  <a:cubicBezTo>
                    <a:pt x="6637" y="95724"/>
                    <a:pt x="0" y="79701"/>
                    <a:pt x="0" y="62994"/>
                  </a:cubicBezTo>
                  <a:lnTo>
                    <a:pt x="0" y="62994"/>
                  </a:lnTo>
                  <a:cubicBezTo>
                    <a:pt x="0" y="46287"/>
                    <a:pt x="6637" y="30264"/>
                    <a:pt x="18451" y="18451"/>
                  </a:cubicBezTo>
                  <a:cubicBezTo>
                    <a:pt x="30264" y="6637"/>
                    <a:pt x="46287" y="0"/>
                    <a:pt x="6299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28575"/>
              <a:ext cx="997589" cy="154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  <a:r>
                <a:rPr lang="en-US" b="true" sz="160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Apps de Hábitos q Quizzes de Casal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3009536" y="2790886"/>
            <a:ext cx="3787722" cy="478362"/>
            <a:chOff x="0" y="0"/>
            <a:chExt cx="997589" cy="125988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997589" cy="125988"/>
            </a:xfrm>
            <a:custGeom>
              <a:avLst/>
              <a:gdLst/>
              <a:ahLst/>
              <a:cxnLst/>
              <a:rect r="r" b="b" t="t" l="l"/>
              <a:pathLst>
                <a:path h="125988" w="997589">
                  <a:moveTo>
                    <a:pt x="62994" y="0"/>
                  </a:moveTo>
                  <a:lnTo>
                    <a:pt x="934595" y="0"/>
                  </a:lnTo>
                  <a:cubicBezTo>
                    <a:pt x="969386" y="0"/>
                    <a:pt x="997589" y="28203"/>
                    <a:pt x="997589" y="62994"/>
                  </a:cubicBezTo>
                  <a:lnTo>
                    <a:pt x="997589" y="62994"/>
                  </a:lnTo>
                  <a:cubicBezTo>
                    <a:pt x="997589" y="79701"/>
                    <a:pt x="990952" y="95724"/>
                    <a:pt x="979139" y="107538"/>
                  </a:cubicBezTo>
                  <a:cubicBezTo>
                    <a:pt x="967325" y="119352"/>
                    <a:pt x="951302" y="125988"/>
                    <a:pt x="934595" y="125988"/>
                  </a:cubicBezTo>
                  <a:lnTo>
                    <a:pt x="62994" y="125988"/>
                  </a:lnTo>
                  <a:cubicBezTo>
                    <a:pt x="46287" y="125988"/>
                    <a:pt x="30264" y="119352"/>
                    <a:pt x="18451" y="107538"/>
                  </a:cubicBezTo>
                  <a:cubicBezTo>
                    <a:pt x="6637" y="95724"/>
                    <a:pt x="0" y="79701"/>
                    <a:pt x="0" y="62994"/>
                  </a:cubicBezTo>
                  <a:lnTo>
                    <a:pt x="0" y="62994"/>
                  </a:lnTo>
                  <a:cubicBezTo>
                    <a:pt x="0" y="46287"/>
                    <a:pt x="6637" y="30264"/>
                    <a:pt x="18451" y="18451"/>
                  </a:cubicBezTo>
                  <a:cubicBezTo>
                    <a:pt x="30264" y="6637"/>
                    <a:pt x="46287" y="0"/>
                    <a:pt x="6299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28575"/>
              <a:ext cx="997589" cy="154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  <a:r>
                <a:rPr lang="en-US" b="true" sz="160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Apps de Desafios Quentes e Intim.</a:t>
              </a:r>
            </a:p>
          </p:txBody>
        </p:sp>
      </p:grpSp>
      <p:sp>
        <p:nvSpPr>
          <p:cNvPr name="TextBox 54" id="54"/>
          <p:cNvSpPr txBox="true"/>
          <p:nvPr/>
        </p:nvSpPr>
        <p:spPr>
          <a:xfrm rot="0">
            <a:off x="5478839" y="1015136"/>
            <a:ext cx="7330322" cy="73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36"/>
              </a:lnSpc>
            </a:pPr>
            <a:r>
              <a:rPr lang="en-US" b="true" sz="456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Benchmark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653904" y="3449695"/>
            <a:ext cx="3457869" cy="187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Focados em criar um espaço privado para o casal.</a:t>
            </a:r>
          </a:p>
          <a:p>
            <a:pPr algn="just">
              <a:lnSpc>
                <a:spcPts val="1680"/>
              </a:lnSpc>
            </a:pPr>
            <a:r>
              <a:rPr lang="en-US" sz="1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Exemplos:</a:t>
            </a: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Between, Couply.</a:t>
            </a:r>
          </a:p>
          <a:p>
            <a:pPr algn="just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Como funcionam:</a:t>
            </a: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Oferecem chat privado, calendários compartilhados, álbuns de fotos e contagem de dias de namoro. O objetivo é ser um "lugar secreto" para o casal, fortalecendo a conexão através da organização e do registro da história conjunta.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7412686" y="3449695"/>
            <a:ext cx="3457869" cy="2084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80"/>
              </a:lnSpc>
            </a:pPr>
            <a:r>
              <a:rPr lang="en-US" sz="1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Exemplos:</a:t>
            </a: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Paired, Love Nudge.</a:t>
            </a:r>
          </a:p>
          <a:p>
            <a:pPr algn="just">
              <a:lnSpc>
                <a:spcPts val="1680"/>
              </a:lnSpc>
            </a:pPr>
            <a:r>
              <a:rPr lang="en-US" sz="1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Como funcionam: </a:t>
            </a: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Utilizam questionários diários, dicas de especialistas e sugerem atividades para o casal fazer. O Paired, por exemplo, faz perguntas diárias para que o casal descubra mais um sobre o outro. O Love Nudge é baseado no conceito das "5 Linguagens do Amor". A gamificação aqui é baseada em pontos e no cumprimento de metas.</a:t>
            </a:r>
          </a:p>
          <a:p>
            <a:pPr algn="just">
              <a:lnSpc>
                <a:spcPts val="1680"/>
              </a:lnSpc>
              <a:spcBef>
                <a:spcPct val="0"/>
              </a:spcBef>
            </a:pPr>
          </a:p>
        </p:txBody>
      </p:sp>
      <p:sp>
        <p:nvSpPr>
          <p:cNvPr name="TextBox 57" id="57"/>
          <p:cNvSpPr txBox="true"/>
          <p:nvPr/>
        </p:nvSpPr>
        <p:spPr>
          <a:xfrm rot="0">
            <a:off x="13175605" y="3449695"/>
            <a:ext cx="3457869" cy="2084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Focados na vida sexual e em "quebrar a rotina" de forma mais direta.</a:t>
            </a:r>
          </a:p>
          <a:p>
            <a:pPr algn="just">
              <a:lnSpc>
                <a:spcPts val="1680"/>
              </a:lnSpc>
            </a:pPr>
            <a:r>
              <a:rPr lang="en-US" sz="1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Exemplos:</a:t>
            </a: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Desire, Spicer, Kindu.</a:t>
            </a:r>
          </a:p>
          <a:p>
            <a:pPr algn="just">
              <a:lnSpc>
                <a:spcPts val="1680"/>
              </a:lnSpc>
            </a:pPr>
            <a:r>
              <a:rPr lang="en-US" sz="1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Como funcionam:</a:t>
            </a: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Apresentam-se como jogos, com "cartas" ou "desafios" de diferentes níveis de intensidade. O casal pode dar "match" em desafios que ambos topam fazer, funcionando como um cardápio de ideias para apimentar a relação.</a:t>
            </a:r>
          </a:p>
          <a:p>
            <a:pPr algn="just">
              <a:lnSpc>
                <a:spcPts val="1680"/>
              </a:lnSpc>
              <a:spcBef>
                <a:spcPct val="0"/>
              </a:spcBef>
            </a:pPr>
          </a:p>
        </p:txBody>
      </p:sp>
      <p:sp>
        <p:nvSpPr>
          <p:cNvPr name="TextBox 58" id="58"/>
          <p:cNvSpPr txBox="true"/>
          <p:nvPr/>
        </p:nvSpPr>
        <p:spPr>
          <a:xfrm rot="0">
            <a:off x="-467748" y="2510280"/>
            <a:ext cx="7330322" cy="185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4"/>
              </a:lnSpc>
            </a:pPr>
            <a:r>
              <a:rPr lang="en-US" b="true" sz="12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Categoria 1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5476460" y="2510280"/>
            <a:ext cx="7330322" cy="185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4"/>
              </a:lnSpc>
            </a:pPr>
            <a:r>
              <a:rPr lang="en-US" b="true" sz="12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Categoria 2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1235241" y="2510280"/>
            <a:ext cx="7330322" cy="185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4"/>
              </a:lnSpc>
            </a:pPr>
            <a:r>
              <a:rPr lang="en-US" b="true" sz="12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Categoria 3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D0727">
                <a:alpha val="100000"/>
              </a:srgbClr>
            </a:gs>
            <a:gs pos="100000">
              <a:srgbClr val="0C082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8153377" y="7727913"/>
            <a:ext cx="290192" cy="1530387"/>
            <a:chOff x="0" y="0"/>
            <a:chExt cx="294878" cy="15551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4878" cy="1555103"/>
            </a:xfrm>
            <a:custGeom>
              <a:avLst/>
              <a:gdLst/>
              <a:ahLst/>
              <a:cxnLst/>
              <a:rect r="r" b="b" t="t" l="l"/>
              <a:pathLst>
                <a:path h="1555103" w="294878">
                  <a:moveTo>
                    <a:pt x="147439" y="0"/>
                  </a:moveTo>
                  <a:lnTo>
                    <a:pt x="147439" y="0"/>
                  </a:lnTo>
                  <a:cubicBezTo>
                    <a:pt x="228868" y="0"/>
                    <a:pt x="294878" y="66011"/>
                    <a:pt x="294878" y="147439"/>
                  </a:cubicBezTo>
                  <a:lnTo>
                    <a:pt x="294878" y="1407663"/>
                  </a:lnTo>
                  <a:cubicBezTo>
                    <a:pt x="294878" y="1446767"/>
                    <a:pt x="279345" y="1484268"/>
                    <a:pt x="251694" y="1511919"/>
                  </a:cubicBezTo>
                  <a:cubicBezTo>
                    <a:pt x="224044" y="1539569"/>
                    <a:pt x="186542" y="1555103"/>
                    <a:pt x="147439" y="1555103"/>
                  </a:cubicBezTo>
                  <a:lnTo>
                    <a:pt x="147439" y="1555103"/>
                  </a:lnTo>
                  <a:cubicBezTo>
                    <a:pt x="108336" y="1555103"/>
                    <a:pt x="70834" y="1539569"/>
                    <a:pt x="43184" y="1511919"/>
                  </a:cubicBezTo>
                  <a:cubicBezTo>
                    <a:pt x="15534" y="1484268"/>
                    <a:pt x="0" y="1446767"/>
                    <a:pt x="0" y="1407663"/>
                  </a:cubicBezTo>
                  <a:lnTo>
                    <a:pt x="0" y="147439"/>
                  </a:lnTo>
                  <a:cubicBezTo>
                    <a:pt x="0" y="108336"/>
                    <a:pt x="15534" y="70834"/>
                    <a:pt x="43184" y="43184"/>
                  </a:cubicBezTo>
                  <a:cubicBezTo>
                    <a:pt x="70834" y="15534"/>
                    <a:pt x="108336" y="0"/>
                    <a:pt x="14743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94878" cy="15932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91468" y="2440215"/>
            <a:ext cx="3111424" cy="65615"/>
            <a:chOff x="0" y="0"/>
            <a:chExt cx="819470" cy="1728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9470" cy="17281"/>
            </a:xfrm>
            <a:custGeom>
              <a:avLst/>
              <a:gdLst/>
              <a:ahLst/>
              <a:cxnLst/>
              <a:rect r="r" b="b" t="t" l="l"/>
              <a:pathLst>
                <a:path h="17281" w="819470">
                  <a:moveTo>
                    <a:pt x="8641" y="0"/>
                  </a:moveTo>
                  <a:lnTo>
                    <a:pt x="810829" y="0"/>
                  </a:lnTo>
                  <a:cubicBezTo>
                    <a:pt x="813121" y="0"/>
                    <a:pt x="815319" y="910"/>
                    <a:pt x="816939" y="2531"/>
                  </a:cubicBezTo>
                  <a:cubicBezTo>
                    <a:pt x="818559" y="4151"/>
                    <a:pt x="819470" y="6349"/>
                    <a:pt x="819470" y="8641"/>
                  </a:cubicBezTo>
                  <a:lnTo>
                    <a:pt x="819470" y="8641"/>
                  </a:lnTo>
                  <a:cubicBezTo>
                    <a:pt x="819470" y="13413"/>
                    <a:pt x="815601" y="17281"/>
                    <a:pt x="810829" y="17281"/>
                  </a:cubicBezTo>
                  <a:lnTo>
                    <a:pt x="8641" y="17281"/>
                  </a:lnTo>
                  <a:cubicBezTo>
                    <a:pt x="6349" y="17281"/>
                    <a:pt x="4151" y="16371"/>
                    <a:pt x="2531" y="14751"/>
                  </a:cubicBezTo>
                  <a:cubicBezTo>
                    <a:pt x="910" y="13130"/>
                    <a:pt x="0" y="10932"/>
                    <a:pt x="0" y="8641"/>
                  </a:cubicBezTo>
                  <a:lnTo>
                    <a:pt x="0" y="8641"/>
                  </a:lnTo>
                  <a:cubicBezTo>
                    <a:pt x="0" y="6349"/>
                    <a:pt x="910" y="4151"/>
                    <a:pt x="2531" y="2531"/>
                  </a:cubicBezTo>
                  <a:cubicBezTo>
                    <a:pt x="4151" y="910"/>
                    <a:pt x="6349" y="0"/>
                    <a:pt x="86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9470" cy="553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447843" y="262239"/>
            <a:ext cx="777522" cy="790996"/>
          </a:xfrm>
          <a:custGeom>
            <a:avLst/>
            <a:gdLst/>
            <a:ahLst/>
            <a:cxnLst/>
            <a:rect r="r" b="b" t="t" l="l"/>
            <a:pathLst>
              <a:path h="790996" w="777522">
                <a:moveTo>
                  <a:pt x="0" y="0"/>
                </a:moveTo>
                <a:lnTo>
                  <a:pt x="777522" y="0"/>
                </a:lnTo>
                <a:lnTo>
                  <a:pt x="777522" y="790997"/>
                </a:lnTo>
                <a:lnTo>
                  <a:pt x="0" y="7909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732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6932748" y="1445594"/>
            <a:ext cx="10757734" cy="6704042"/>
            <a:chOff x="0" y="0"/>
            <a:chExt cx="2833313" cy="176567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833313" cy="1765674"/>
            </a:xfrm>
            <a:custGeom>
              <a:avLst/>
              <a:gdLst/>
              <a:ahLst/>
              <a:cxnLst/>
              <a:rect r="r" b="b" t="t" l="l"/>
              <a:pathLst>
                <a:path h="1765674" w="2833313">
                  <a:moveTo>
                    <a:pt x="36703" y="0"/>
                  </a:moveTo>
                  <a:lnTo>
                    <a:pt x="2796610" y="0"/>
                  </a:lnTo>
                  <a:cubicBezTo>
                    <a:pt x="2816880" y="0"/>
                    <a:pt x="2833313" y="16432"/>
                    <a:pt x="2833313" y="36703"/>
                  </a:cubicBezTo>
                  <a:lnTo>
                    <a:pt x="2833313" y="1728971"/>
                  </a:lnTo>
                  <a:cubicBezTo>
                    <a:pt x="2833313" y="1738705"/>
                    <a:pt x="2829446" y="1748041"/>
                    <a:pt x="2822563" y="1754924"/>
                  </a:cubicBezTo>
                  <a:cubicBezTo>
                    <a:pt x="2815679" y="1761807"/>
                    <a:pt x="2806344" y="1765674"/>
                    <a:pt x="2796610" y="1765674"/>
                  </a:cubicBezTo>
                  <a:lnTo>
                    <a:pt x="36703" y="1765674"/>
                  </a:lnTo>
                  <a:cubicBezTo>
                    <a:pt x="26969" y="1765674"/>
                    <a:pt x="17633" y="1761807"/>
                    <a:pt x="10750" y="1754924"/>
                  </a:cubicBezTo>
                  <a:cubicBezTo>
                    <a:pt x="3867" y="1748041"/>
                    <a:pt x="0" y="1738705"/>
                    <a:pt x="0" y="1728971"/>
                  </a:cubicBezTo>
                  <a:lnTo>
                    <a:pt x="0" y="36703"/>
                  </a:lnTo>
                  <a:cubicBezTo>
                    <a:pt x="0" y="26969"/>
                    <a:pt x="3867" y="17633"/>
                    <a:pt x="10750" y="10750"/>
                  </a:cubicBezTo>
                  <a:cubicBezTo>
                    <a:pt x="17633" y="3867"/>
                    <a:pt x="26969" y="0"/>
                    <a:pt x="3670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833313" cy="18037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490041" y="2957321"/>
            <a:ext cx="677751" cy="67775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  <a:r>
                <a:rPr lang="en-US" b="true" sz="15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01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744587" y="2957321"/>
            <a:ext cx="677751" cy="677751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  <a:r>
                <a:rPr lang="en-US" b="true" sz="15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02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490041" y="5818365"/>
            <a:ext cx="677751" cy="677751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  <a:r>
                <a:rPr lang="en-US" b="true" sz="15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03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1025471" y="2572505"/>
            <a:ext cx="3111424" cy="65615"/>
            <a:chOff x="0" y="0"/>
            <a:chExt cx="819470" cy="1728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9470" cy="17281"/>
            </a:xfrm>
            <a:custGeom>
              <a:avLst/>
              <a:gdLst/>
              <a:ahLst/>
              <a:cxnLst/>
              <a:rect r="r" b="b" t="t" l="l"/>
              <a:pathLst>
                <a:path h="17281" w="819470">
                  <a:moveTo>
                    <a:pt x="8641" y="0"/>
                  </a:moveTo>
                  <a:lnTo>
                    <a:pt x="810829" y="0"/>
                  </a:lnTo>
                  <a:cubicBezTo>
                    <a:pt x="813121" y="0"/>
                    <a:pt x="815319" y="910"/>
                    <a:pt x="816939" y="2531"/>
                  </a:cubicBezTo>
                  <a:cubicBezTo>
                    <a:pt x="818559" y="4151"/>
                    <a:pt x="819470" y="6349"/>
                    <a:pt x="819470" y="8641"/>
                  </a:cubicBezTo>
                  <a:lnTo>
                    <a:pt x="819470" y="8641"/>
                  </a:lnTo>
                  <a:cubicBezTo>
                    <a:pt x="819470" y="13413"/>
                    <a:pt x="815601" y="17281"/>
                    <a:pt x="810829" y="17281"/>
                  </a:cubicBezTo>
                  <a:lnTo>
                    <a:pt x="8641" y="17281"/>
                  </a:lnTo>
                  <a:cubicBezTo>
                    <a:pt x="6349" y="17281"/>
                    <a:pt x="4151" y="16371"/>
                    <a:pt x="2531" y="14751"/>
                  </a:cubicBezTo>
                  <a:cubicBezTo>
                    <a:pt x="910" y="13130"/>
                    <a:pt x="0" y="10932"/>
                    <a:pt x="0" y="8641"/>
                  </a:cubicBezTo>
                  <a:lnTo>
                    <a:pt x="0" y="8641"/>
                  </a:lnTo>
                  <a:cubicBezTo>
                    <a:pt x="0" y="6349"/>
                    <a:pt x="910" y="4151"/>
                    <a:pt x="2531" y="2531"/>
                  </a:cubicBezTo>
                  <a:cubicBezTo>
                    <a:pt x="4151" y="910"/>
                    <a:pt x="6349" y="0"/>
                    <a:pt x="86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819470" cy="553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2311615" y="6039143"/>
            <a:ext cx="4998072" cy="2095465"/>
          </a:xfrm>
          <a:custGeom>
            <a:avLst/>
            <a:gdLst/>
            <a:ahLst/>
            <a:cxnLst/>
            <a:rect r="r" b="b" t="t" l="l"/>
            <a:pathLst>
              <a:path h="2095465" w="4998072">
                <a:moveTo>
                  <a:pt x="0" y="0"/>
                </a:moveTo>
                <a:lnTo>
                  <a:pt x="4998072" y="0"/>
                </a:lnTo>
                <a:lnTo>
                  <a:pt x="4998072" y="2095465"/>
                </a:lnTo>
                <a:lnTo>
                  <a:pt x="0" y="20954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491468" y="1407494"/>
            <a:ext cx="4908941" cy="73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Posicionamento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91468" y="2782055"/>
            <a:ext cx="4777115" cy="372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Pontos em Comum com concorrentes:</a:t>
            </a:r>
          </a:p>
          <a:p>
            <a:pPr algn="l">
              <a:lnSpc>
                <a:spcPts val="2100"/>
              </a:lnSpc>
            </a:pPr>
          </a:p>
          <a:p>
            <a:pPr algn="l" marL="323850" indent="-161925" lvl="1">
              <a:lnSpc>
                <a:spcPts val="2100"/>
              </a:lnSpc>
              <a:buFont typeface="Arial"/>
              <a:buChar char="•"/>
            </a:pPr>
            <a:r>
              <a:rPr lang="en-US" b="true" sz="15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Público-alvo: </a:t>
            </a: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Assim como todos, o foco são casais que já estão em um relacionamento.</a:t>
            </a:r>
          </a:p>
          <a:p>
            <a:pPr algn="l">
              <a:lnSpc>
                <a:spcPts val="2100"/>
              </a:lnSpc>
            </a:pPr>
          </a:p>
          <a:p>
            <a:pPr algn="l" marL="323850" indent="-161925" lvl="1">
              <a:lnSpc>
                <a:spcPts val="2100"/>
              </a:lnSpc>
              <a:buFont typeface="Arial"/>
              <a:buChar char="•"/>
            </a:pPr>
            <a:r>
              <a:rPr lang="en-US" b="true" sz="15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Objetivo:</a:t>
            </a: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 missão de "combater a rotina" e "apimentar a relação" é compartilhada com os apps das categorias 2 e 3.</a:t>
            </a:r>
          </a:p>
          <a:p>
            <a:pPr algn="l">
              <a:lnSpc>
                <a:spcPts val="2100"/>
              </a:lnSpc>
            </a:pPr>
          </a:p>
          <a:p>
            <a:pPr algn="l" marL="323850" indent="-161925" lvl="1">
              <a:lnSpc>
                <a:spcPts val="2100"/>
              </a:lnSpc>
              <a:buFont typeface="Arial"/>
              <a:buChar char="•"/>
            </a:pPr>
            <a:r>
              <a:rPr lang="en-US" b="true" sz="15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Gamificação:</a:t>
            </a: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 uso de uma moeda virtual (foguinhos) e recompensas (resgate de momentos) nos coloca no campo dos apps gamificados.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8389861" y="3023477"/>
            <a:ext cx="370268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b="true" sz="16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 Econo</a:t>
            </a:r>
            <a:r>
              <a:rPr lang="en-US" b="true" sz="16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mia Pessoal e Assimétrica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389861" y="3411449"/>
            <a:ext cx="3702680" cy="2293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Este é</a:t>
            </a:r>
            <a:r>
              <a:rPr lang="en-US" sz="1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o nosso maior diferencial. Nos outros apps, as listas de desafios ou atividades são globais e iguais para os dois. O casal simplesmente diz "sim" ou "não" para as mesmas opções. No nosso app, nós criamos um mercado privado. </a:t>
            </a:r>
            <a:r>
              <a:rPr lang="en-US" b="true" sz="12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Cada pessoa tem sua própria "loja", definindo o preço e a disponibilidade de cada "produto". Isso cria uma dinâmica de oferta e demanda que nenhum outro app parece ter. </a:t>
            </a:r>
            <a:r>
              <a:rPr lang="en-US" sz="1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Não é apenas "vamos fazer isso?", mas sim "estou disposto a gastar meus recursos para 'comprar' esta experiência de você".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738383" y="1708463"/>
            <a:ext cx="3685600" cy="73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Diferenciais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644407" y="3023477"/>
            <a:ext cx="3648709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b="true" sz="16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 Moeda co</a:t>
            </a:r>
            <a:r>
              <a:rPr lang="en-US" b="true" sz="16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 "Presente": 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644407" y="3411449"/>
            <a:ext cx="3648709" cy="1664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f</a:t>
            </a:r>
            <a:r>
              <a:rPr lang="en-US" sz="1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orma de ganhar "foguinhos" não é egoísta. O mecanismo de check-in diário, </a:t>
            </a:r>
            <a:r>
              <a:rPr lang="en-US" b="true" sz="12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onde um parceiro presenteia o outro com a moeda, é uma sacada genial</a:t>
            </a:r>
            <a:r>
              <a:rPr lang="en-US" sz="1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Isso incentiva a interação diária com um ato de generosidade, que por sua vez "financia" o desejo do parceiro. É um ciclo de </a:t>
            </a:r>
            <a:r>
              <a:rPr lang="en-US" b="true" sz="12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"dar para poder receber"</a:t>
            </a:r>
            <a:r>
              <a:rPr lang="en-US" sz="1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muito mais profundo que simplesmente "cumprir uma tarefa para ganhar pontos".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389861" y="5884521"/>
            <a:ext cx="370268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b="true" sz="16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Foco n</a:t>
            </a:r>
            <a:r>
              <a:rPr lang="en-US" b="true" sz="16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 Execução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8389861" y="6272493"/>
            <a:ext cx="3702680" cy="145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1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nquanto outros apps se concentram em descobrir as preferências, </a:t>
            </a:r>
            <a:r>
              <a:rPr lang="en-US" b="true" sz="12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nosso foca na ação</a:t>
            </a:r>
            <a:r>
              <a:rPr lang="en-US" sz="1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O ciclo termina com uma notificação dentro do aplicativo ou via Push, que serve como um "voucher" ou um convite formal para a realização do momento. </a:t>
            </a:r>
            <a:r>
              <a:rPr lang="en-US" b="true" sz="12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Ele transforma a fantasia em um plano de ação concreto.</a:t>
            </a:r>
          </a:p>
        </p:txBody>
      </p:sp>
      <p:grpSp>
        <p:nvGrpSpPr>
          <p:cNvPr name="Group 40" id="40"/>
          <p:cNvGrpSpPr>
            <a:grpSpLocks noChangeAspect="true"/>
          </p:cNvGrpSpPr>
          <p:nvPr/>
        </p:nvGrpSpPr>
        <p:grpSpPr>
          <a:xfrm rot="0">
            <a:off x="2352949" y="6506330"/>
            <a:ext cx="2787983" cy="5516503"/>
            <a:chOff x="0" y="0"/>
            <a:chExt cx="2620010" cy="518414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295" r="0" b="-295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D0727">
                <a:alpha val="100000"/>
              </a:srgbClr>
            </a:gs>
            <a:gs pos="100000">
              <a:srgbClr val="0C082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8153377" y="7727913"/>
            <a:ext cx="290192" cy="1530387"/>
            <a:chOff x="0" y="0"/>
            <a:chExt cx="294878" cy="15551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4878" cy="1555103"/>
            </a:xfrm>
            <a:custGeom>
              <a:avLst/>
              <a:gdLst/>
              <a:ahLst/>
              <a:cxnLst/>
              <a:rect r="r" b="b" t="t" l="l"/>
              <a:pathLst>
                <a:path h="1555103" w="294878">
                  <a:moveTo>
                    <a:pt x="147439" y="0"/>
                  </a:moveTo>
                  <a:lnTo>
                    <a:pt x="147439" y="0"/>
                  </a:lnTo>
                  <a:cubicBezTo>
                    <a:pt x="228868" y="0"/>
                    <a:pt x="294878" y="66011"/>
                    <a:pt x="294878" y="147439"/>
                  </a:cubicBezTo>
                  <a:lnTo>
                    <a:pt x="294878" y="1407663"/>
                  </a:lnTo>
                  <a:cubicBezTo>
                    <a:pt x="294878" y="1446767"/>
                    <a:pt x="279345" y="1484268"/>
                    <a:pt x="251694" y="1511919"/>
                  </a:cubicBezTo>
                  <a:cubicBezTo>
                    <a:pt x="224044" y="1539569"/>
                    <a:pt x="186542" y="1555103"/>
                    <a:pt x="147439" y="1555103"/>
                  </a:cubicBezTo>
                  <a:lnTo>
                    <a:pt x="147439" y="1555103"/>
                  </a:lnTo>
                  <a:cubicBezTo>
                    <a:pt x="108336" y="1555103"/>
                    <a:pt x="70834" y="1539569"/>
                    <a:pt x="43184" y="1511919"/>
                  </a:cubicBezTo>
                  <a:cubicBezTo>
                    <a:pt x="15534" y="1484268"/>
                    <a:pt x="0" y="1446767"/>
                    <a:pt x="0" y="1407663"/>
                  </a:cubicBezTo>
                  <a:lnTo>
                    <a:pt x="0" y="147439"/>
                  </a:lnTo>
                  <a:cubicBezTo>
                    <a:pt x="0" y="108336"/>
                    <a:pt x="15534" y="70834"/>
                    <a:pt x="43184" y="43184"/>
                  </a:cubicBezTo>
                  <a:cubicBezTo>
                    <a:pt x="70834" y="15534"/>
                    <a:pt x="108336" y="0"/>
                    <a:pt x="14743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94878" cy="15932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542520" y="3197687"/>
            <a:ext cx="2746731" cy="5434879"/>
            <a:chOff x="0" y="0"/>
            <a:chExt cx="2620010" cy="51841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58" r="0" b="-158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4654413" y="1654434"/>
            <a:ext cx="2746731" cy="5434879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112" t="0" r="-112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7770635" y="3197687"/>
            <a:ext cx="2746731" cy="5434879"/>
            <a:chOff x="0" y="0"/>
            <a:chExt cx="2620010" cy="518414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12" t="0" r="-112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41" id="41"/>
          <p:cNvGrpSpPr>
            <a:grpSpLocks noChangeAspect="true"/>
          </p:cNvGrpSpPr>
          <p:nvPr/>
        </p:nvGrpSpPr>
        <p:grpSpPr>
          <a:xfrm rot="0">
            <a:off x="10882528" y="1654434"/>
            <a:ext cx="2746731" cy="5434879"/>
            <a:chOff x="0" y="0"/>
            <a:chExt cx="2620010" cy="518414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22" r="0" b="-22"/>
              </a:stretch>
            </a:blip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51" id="51"/>
          <p:cNvGrpSpPr>
            <a:grpSpLocks noChangeAspect="true"/>
          </p:cNvGrpSpPr>
          <p:nvPr/>
        </p:nvGrpSpPr>
        <p:grpSpPr>
          <a:xfrm rot="0">
            <a:off x="13998750" y="3197687"/>
            <a:ext cx="2746731" cy="5434879"/>
            <a:chOff x="0" y="0"/>
            <a:chExt cx="2620010" cy="518414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3" id="5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248" t="0" r="-248" b="0"/>
              </a:stretch>
            </a:blipFill>
          </p:spPr>
        </p:sp>
        <p:sp>
          <p:nvSpPr>
            <p:cNvPr name="Freeform 54" id="5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55" id="5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56" id="5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7" id="5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8" id="5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9" id="5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60" id="6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Freeform 61" id="61"/>
          <p:cNvSpPr/>
          <p:nvPr/>
        </p:nvSpPr>
        <p:spPr>
          <a:xfrm flipH="false" flipV="false" rot="0">
            <a:off x="447843" y="262239"/>
            <a:ext cx="777522" cy="790996"/>
          </a:xfrm>
          <a:custGeom>
            <a:avLst/>
            <a:gdLst/>
            <a:ahLst/>
            <a:cxnLst/>
            <a:rect r="r" b="b" t="t" l="l"/>
            <a:pathLst>
              <a:path h="790996" w="777522">
                <a:moveTo>
                  <a:pt x="0" y="0"/>
                </a:moveTo>
                <a:lnTo>
                  <a:pt x="777522" y="0"/>
                </a:lnTo>
                <a:lnTo>
                  <a:pt x="777522" y="790997"/>
                </a:lnTo>
                <a:lnTo>
                  <a:pt x="0" y="7909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732" b="0"/>
            </a:stretch>
          </a:blipFill>
        </p:spPr>
      </p:sp>
      <p:sp>
        <p:nvSpPr>
          <p:cNvPr name="TextBox 62" id="62"/>
          <p:cNvSpPr txBox="true"/>
          <p:nvPr/>
        </p:nvSpPr>
        <p:spPr>
          <a:xfrm rot="0">
            <a:off x="2046130" y="2366740"/>
            <a:ext cx="1739510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Início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5158023" y="7485434"/>
            <a:ext cx="1739510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Cadastro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1433655" y="7485434"/>
            <a:ext cx="1739510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Catálogo Pessoal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8274245" y="2366740"/>
            <a:ext cx="1739510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Pareamento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4502360" y="2366740"/>
            <a:ext cx="1739510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Catálogo Parceiro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D0727">
                <a:alpha val="100000"/>
              </a:srgbClr>
            </a:gs>
            <a:gs pos="100000">
              <a:srgbClr val="0C082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8153377" y="7727913"/>
            <a:ext cx="290192" cy="1530387"/>
            <a:chOff x="0" y="0"/>
            <a:chExt cx="294878" cy="15551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4878" cy="1555103"/>
            </a:xfrm>
            <a:custGeom>
              <a:avLst/>
              <a:gdLst/>
              <a:ahLst/>
              <a:cxnLst/>
              <a:rect r="r" b="b" t="t" l="l"/>
              <a:pathLst>
                <a:path h="1555103" w="294878">
                  <a:moveTo>
                    <a:pt x="147439" y="0"/>
                  </a:moveTo>
                  <a:lnTo>
                    <a:pt x="147439" y="0"/>
                  </a:lnTo>
                  <a:cubicBezTo>
                    <a:pt x="228868" y="0"/>
                    <a:pt x="294878" y="66011"/>
                    <a:pt x="294878" y="147439"/>
                  </a:cubicBezTo>
                  <a:lnTo>
                    <a:pt x="294878" y="1407663"/>
                  </a:lnTo>
                  <a:cubicBezTo>
                    <a:pt x="294878" y="1446767"/>
                    <a:pt x="279345" y="1484268"/>
                    <a:pt x="251694" y="1511919"/>
                  </a:cubicBezTo>
                  <a:cubicBezTo>
                    <a:pt x="224044" y="1539569"/>
                    <a:pt x="186542" y="1555103"/>
                    <a:pt x="147439" y="1555103"/>
                  </a:cubicBezTo>
                  <a:lnTo>
                    <a:pt x="147439" y="1555103"/>
                  </a:lnTo>
                  <a:cubicBezTo>
                    <a:pt x="108336" y="1555103"/>
                    <a:pt x="70834" y="1539569"/>
                    <a:pt x="43184" y="1511919"/>
                  </a:cubicBezTo>
                  <a:cubicBezTo>
                    <a:pt x="15534" y="1484268"/>
                    <a:pt x="0" y="1446767"/>
                    <a:pt x="0" y="1407663"/>
                  </a:cubicBezTo>
                  <a:lnTo>
                    <a:pt x="0" y="147439"/>
                  </a:lnTo>
                  <a:cubicBezTo>
                    <a:pt x="0" y="108336"/>
                    <a:pt x="15534" y="70834"/>
                    <a:pt x="43184" y="43184"/>
                  </a:cubicBezTo>
                  <a:cubicBezTo>
                    <a:pt x="70834" y="15534"/>
                    <a:pt x="108336" y="0"/>
                    <a:pt x="14743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94878" cy="15932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542520" y="3197687"/>
            <a:ext cx="2746731" cy="5434879"/>
            <a:chOff x="0" y="0"/>
            <a:chExt cx="2620010" cy="51841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248" t="0" r="-248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4654413" y="1654434"/>
            <a:ext cx="2746731" cy="5434879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849" r="0" b="-849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7770635" y="3197687"/>
            <a:ext cx="2746731" cy="5434879"/>
            <a:chOff x="0" y="0"/>
            <a:chExt cx="2620010" cy="518414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383" t="0" r="-383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41" id="41"/>
          <p:cNvGrpSpPr>
            <a:grpSpLocks noChangeAspect="true"/>
          </p:cNvGrpSpPr>
          <p:nvPr/>
        </p:nvGrpSpPr>
        <p:grpSpPr>
          <a:xfrm rot="0">
            <a:off x="10882528" y="1654434"/>
            <a:ext cx="2746731" cy="5434879"/>
            <a:chOff x="0" y="0"/>
            <a:chExt cx="2620010" cy="518414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22" r="0" b="-22"/>
              </a:stretch>
            </a:blip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51" id="51"/>
          <p:cNvGrpSpPr>
            <a:grpSpLocks noChangeAspect="true"/>
          </p:cNvGrpSpPr>
          <p:nvPr/>
        </p:nvGrpSpPr>
        <p:grpSpPr>
          <a:xfrm rot="0">
            <a:off x="13998750" y="3197687"/>
            <a:ext cx="2746731" cy="5434879"/>
            <a:chOff x="0" y="0"/>
            <a:chExt cx="2620010" cy="518414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3" id="5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58" r="0" b="-158"/>
              </a:stretch>
            </a:blipFill>
          </p:spPr>
        </p:sp>
        <p:sp>
          <p:nvSpPr>
            <p:cNvPr name="Freeform 54" id="5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55" id="5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56" id="5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7" id="5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8" id="5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9" id="5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60" id="6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Freeform 61" id="61"/>
          <p:cNvSpPr/>
          <p:nvPr/>
        </p:nvSpPr>
        <p:spPr>
          <a:xfrm flipH="false" flipV="false" rot="0">
            <a:off x="447843" y="262239"/>
            <a:ext cx="777522" cy="790996"/>
          </a:xfrm>
          <a:custGeom>
            <a:avLst/>
            <a:gdLst/>
            <a:ahLst/>
            <a:cxnLst/>
            <a:rect r="r" b="b" t="t" l="l"/>
            <a:pathLst>
              <a:path h="790996" w="777522">
                <a:moveTo>
                  <a:pt x="0" y="0"/>
                </a:moveTo>
                <a:lnTo>
                  <a:pt x="777522" y="0"/>
                </a:lnTo>
                <a:lnTo>
                  <a:pt x="777522" y="790997"/>
                </a:lnTo>
                <a:lnTo>
                  <a:pt x="0" y="7909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732" b="0"/>
            </a:stretch>
          </a:blipFill>
        </p:spPr>
      </p:sp>
      <p:sp>
        <p:nvSpPr>
          <p:cNvPr name="TextBox 62" id="62"/>
          <p:cNvSpPr txBox="true"/>
          <p:nvPr/>
        </p:nvSpPr>
        <p:spPr>
          <a:xfrm rot="0">
            <a:off x="2046130" y="2366740"/>
            <a:ext cx="1739510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Resgate de Momento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5158023" y="7485434"/>
            <a:ext cx="1739510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Notificações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1433655" y="7485434"/>
            <a:ext cx="1739510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Presentear Foguinho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8274245" y="2366740"/>
            <a:ext cx="1739510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Visualizar Foguinhos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4502360" y="2366740"/>
            <a:ext cx="1739510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Alterar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Foto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D0727">
                <a:alpha val="100000"/>
              </a:srgbClr>
            </a:gs>
            <a:gs pos="100000">
              <a:srgbClr val="0C082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8153377" y="7361411"/>
            <a:ext cx="290192" cy="1530387"/>
            <a:chOff x="0" y="0"/>
            <a:chExt cx="294878" cy="15551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4878" cy="1555103"/>
            </a:xfrm>
            <a:custGeom>
              <a:avLst/>
              <a:gdLst/>
              <a:ahLst/>
              <a:cxnLst/>
              <a:rect r="r" b="b" t="t" l="l"/>
              <a:pathLst>
                <a:path h="1555103" w="294878">
                  <a:moveTo>
                    <a:pt x="147439" y="0"/>
                  </a:moveTo>
                  <a:lnTo>
                    <a:pt x="147439" y="0"/>
                  </a:lnTo>
                  <a:cubicBezTo>
                    <a:pt x="228868" y="0"/>
                    <a:pt x="294878" y="66011"/>
                    <a:pt x="294878" y="147439"/>
                  </a:cubicBezTo>
                  <a:lnTo>
                    <a:pt x="294878" y="1407663"/>
                  </a:lnTo>
                  <a:cubicBezTo>
                    <a:pt x="294878" y="1446767"/>
                    <a:pt x="279345" y="1484268"/>
                    <a:pt x="251694" y="1511919"/>
                  </a:cubicBezTo>
                  <a:cubicBezTo>
                    <a:pt x="224044" y="1539569"/>
                    <a:pt x="186542" y="1555103"/>
                    <a:pt x="147439" y="1555103"/>
                  </a:cubicBezTo>
                  <a:lnTo>
                    <a:pt x="147439" y="1555103"/>
                  </a:lnTo>
                  <a:cubicBezTo>
                    <a:pt x="108336" y="1555103"/>
                    <a:pt x="70834" y="1539569"/>
                    <a:pt x="43184" y="1511919"/>
                  </a:cubicBezTo>
                  <a:cubicBezTo>
                    <a:pt x="15534" y="1484268"/>
                    <a:pt x="0" y="1446767"/>
                    <a:pt x="0" y="1407663"/>
                  </a:cubicBezTo>
                  <a:lnTo>
                    <a:pt x="0" y="147439"/>
                  </a:lnTo>
                  <a:cubicBezTo>
                    <a:pt x="0" y="108336"/>
                    <a:pt x="15534" y="70834"/>
                    <a:pt x="43184" y="43184"/>
                  </a:cubicBezTo>
                  <a:cubicBezTo>
                    <a:pt x="70834" y="15534"/>
                    <a:pt x="108336" y="0"/>
                    <a:pt x="14743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94878" cy="15932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447843" y="1746887"/>
            <a:ext cx="4816747" cy="9530762"/>
            <a:chOff x="0" y="0"/>
            <a:chExt cx="2620010" cy="51841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112" t="0" r="-112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4234168" y="2584593"/>
            <a:ext cx="3321504" cy="6572166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58" r="0" b="-158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9494938" y="1597591"/>
            <a:ext cx="4311515" cy="86831"/>
            <a:chOff x="0" y="0"/>
            <a:chExt cx="1135543" cy="2286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135543" cy="22869"/>
            </a:xfrm>
            <a:custGeom>
              <a:avLst/>
              <a:gdLst/>
              <a:ahLst/>
              <a:cxnLst/>
              <a:rect r="r" b="b" t="t" l="l"/>
              <a:pathLst>
                <a:path h="22869" w="1135543">
                  <a:moveTo>
                    <a:pt x="11435" y="0"/>
                  </a:moveTo>
                  <a:lnTo>
                    <a:pt x="1124108" y="0"/>
                  </a:lnTo>
                  <a:cubicBezTo>
                    <a:pt x="1127141" y="0"/>
                    <a:pt x="1130050" y="1205"/>
                    <a:pt x="1132194" y="3349"/>
                  </a:cubicBezTo>
                  <a:cubicBezTo>
                    <a:pt x="1134338" y="5493"/>
                    <a:pt x="1135543" y="8402"/>
                    <a:pt x="1135543" y="11435"/>
                  </a:cubicBezTo>
                  <a:lnTo>
                    <a:pt x="1135543" y="11435"/>
                  </a:lnTo>
                  <a:cubicBezTo>
                    <a:pt x="1135543" y="17750"/>
                    <a:pt x="1130424" y="22869"/>
                    <a:pt x="1124108" y="22869"/>
                  </a:cubicBezTo>
                  <a:lnTo>
                    <a:pt x="11435" y="22869"/>
                  </a:lnTo>
                  <a:cubicBezTo>
                    <a:pt x="5119" y="22869"/>
                    <a:pt x="0" y="17750"/>
                    <a:pt x="0" y="11435"/>
                  </a:cubicBezTo>
                  <a:lnTo>
                    <a:pt x="0" y="11435"/>
                  </a:lnTo>
                  <a:cubicBezTo>
                    <a:pt x="0" y="5119"/>
                    <a:pt x="5119" y="0"/>
                    <a:pt x="1143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135543" cy="60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9872735" y="648634"/>
            <a:ext cx="4857337" cy="73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Tecnologia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031650" y="1901627"/>
            <a:ext cx="4732607" cy="486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Frontend</a:t>
            </a:r>
          </a:p>
          <a:p>
            <a:pPr algn="l">
              <a:lnSpc>
                <a:spcPts val="2100"/>
              </a:lnSpc>
            </a:pPr>
          </a:p>
          <a:p>
            <a:pPr algn="l" marL="323850" indent="-161925" lvl="1">
              <a:lnSpc>
                <a:spcPts val="2100"/>
              </a:lnSpc>
              <a:buFont typeface="Arial"/>
              <a:buChar char="•"/>
            </a:pPr>
            <a:r>
              <a:rPr lang="en-US" b="true" sz="15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JavaScript (Vanilla): </a:t>
            </a: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Utilizado para toda a lógica e interatividade do aplicativo, controlando o que o usuário vê e faz. A escolha pelo "vanilla" (puro) significa que não usamos frameworks como React ou Angular, mantendo o código mais leve e direto.</a:t>
            </a:r>
          </a:p>
          <a:p>
            <a:pPr algn="l" marL="323850" indent="-161925" lvl="1">
              <a:lnSpc>
                <a:spcPts val="2100"/>
              </a:lnSpc>
              <a:buFont typeface="Arial"/>
              <a:buChar char="•"/>
            </a:pPr>
            <a:r>
              <a:rPr lang="en-US" b="true" sz="15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Tailwind CSS:</a:t>
            </a: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Um framework de CSS que nos permitiu construir a interface de forma rápida e moderna, com um design responsivo que se adapta a diferentes tamanhos de tela.</a:t>
            </a:r>
          </a:p>
          <a:p>
            <a:pPr algn="l" marL="323850" indent="-161925" lvl="1">
              <a:lnSpc>
                <a:spcPts val="2100"/>
              </a:lnSpc>
              <a:buFont typeface="Arial"/>
              <a:buChar char="•"/>
            </a:pPr>
            <a:r>
              <a:rPr lang="en-US" b="true" sz="15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HTML5: </a:t>
            </a: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base estrutural de todo o aplicativo.</a:t>
            </a:r>
          </a:p>
          <a:p>
            <a:pPr algn="l" marL="323850" indent="-161925" lvl="1">
              <a:lnSpc>
                <a:spcPts val="2100"/>
              </a:lnSpc>
              <a:buFont typeface="Arial"/>
              <a:buChar char="•"/>
            </a:pPr>
            <a:r>
              <a:rPr lang="en-US" b="true" sz="15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Service Workers: </a:t>
            </a: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tecnologia que roda em segundo plano no navegador, essencial para o funcionamento das Notificações Push mesmo quando o site não está aberto.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</a:p>
        </p:txBody>
      </p:sp>
      <p:sp>
        <p:nvSpPr>
          <p:cNvPr name="Freeform 36" id="36"/>
          <p:cNvSpPr/>
          <p:nvPr/>
        </p:nvSpPr>
        <p:spPr>
          <a:xfrm flipH="false" flipV="false" rot="0">
            <a:off x="447843" y="262239"/>
            <a:ext cx="777522" cy="790996"/>
          </a:xfrm>
          <a:custGeom>
            <a:avLst/>
            <a:gdLst/>
            <a:ahLst/>
            <a:cxnLst/>
            <a:rect r="r" b="b" t="t" l="l"/>
            <a:pathLst>
              <a:path h="790996" w="777522">
                <a:moveTo>
                  <a:pt x="0" y="0"/>
                </a:moveTo>
                <a:lnTo>
                  <a:pt x="777522" y="0"/>
                </a:lnTo>
                <a:lnTo>
                  <a:pt x="777522" y="790997"/>
                </a:lnTo>
                <a:lnTo>
                  <a:pt x="0" y="7909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732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12957875" y="1961408"/>
            <a:ext cx="4732607" cy="6729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Backend &amp; Serviços na Nuvem</a:t>
            </a:r>
          </a:p>
          <a:p>
            <a:pPr algn="l">
              <a:lnSpc>
                <a:spcPts val="2100"/>
              </a:lnSpc>
            </a:pPr>
          </a:p>
          <a:p>
            <a:pPr algn="l" marL="323850" indent="-161925" lvl="1">
              <a:lnSpc>
                <a:spcPts val="2100"/>
              </a:lnSpc>
              <a:buFont typeface="Arial"/>
              <a:buChar char="•"/>
            </a:pPr>
            <a:r>
              <a:rPr lang="en-US" b="true" sz="15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Firebase:</a:t>
            </a: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 plataforma do Google que serve como o coração do nosso backend, provendo múltiplos serviços integrados.</a:t>
            </a:r>
          </a:p>
          <a:p>
            <a:pPr algn="l" marL="323850" indent="-161925" lvl="1">
              <a:lnSpc>
                <a:spcPts val="2100"/>
              </a:lnSpc>
              <a:buFont typeface="Arial"/>
              <a:buChar char="•"/>
            </a:pPr>
            <a:r>
              <a:rPr lang="en-US" b="true" sz="15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Firebase Authentication: </a:t>
            </a: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Gerencia todo o sistema de login, cadastro e segurança dos usuários.</a:t>
            </a:r>
          </a:p>
          <a:p>
            <a:pPr algn="l" marL="323850" indent="-161925" lvl="1">
              <a:lnSpc>
                <a:spcPts val="2100"/>
              </a:lnSpc>
              <a:buFont typeface="Arial"/>
              <a:buChar char="•"/>
            </a:pPr>
            <a:r>
              <a:rPr lang="en-US" b="true" sz="15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Firestore:</a:t>
            </a: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Nosso banco de dados NoSQL em tempo real. É onde guardamos todas as informações: perfis de usuários, pareamentos, catálogos de momentos, foguinhos e notificações.</a:t>
            </a:r>
          </a:p>
          <a:p>
            <a:pPr algn="l" marL="323850" indent="-161925" lvl="1">
              <a:lnSpc>
                <a:spcPts val="2100"/>
              </a:lnSpc>
              <a:buFont typeface="Arial"/>
              <a:buChar char="•"/>
            </a:pPr>
            <a:r>
              <a:rPr lang="en-US" b="true" sz="15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Cloud Functions:</a:t>
            </a: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 nosso "servidor inteligente". Usamos para executar a lógica de envio das Notificações Push automaticamente sempre que um evento acontece no banco de dados.</a:t>
            </a:r>
          </a:p>
          <a:p>
            <a:pPr algn="l" marL="323850" indent="-161925" lvl="1">
              <a:lnSpc>
                <a:spcPts val="2100"/>
              </a:lnSpc>
              <a:buFont typeface="Arial"/>
              <a:buChar char="•"/>
            </a:pPr>
            <a:r>
              <a:rPr lang="en-US" b="true" sz="15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Firebase Cloud Messaging (FCM):</a:t>
            </a: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 serviço de "Correios" do Google, responsável por entregar as Notificações Push para os dispositivos (desktop e mobile).</a:t>
            </a:r>
          </a:p>
          <a:p>
            <a:pPr algn="l" marL="323850" indent="-161925" lvl="1">
              <a:lnSpc>
                <a:spcPts val="2100"/>
              </a:lnSpc>
              <a:buFont typeface="Arial"/>
              <a:buChar char="•"/>
            </a:pPr>
            <a:r>
              <a:rPr lang="en-US" b="true" sz="15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Firebase Storage:</a:t>
            </a: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Utilizado para armazenar os arquivos de mídia, como as fotos de perfil dos usuários.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8027700" y="6916222"/>
            <a:ext cx="4732607" cy="326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Hospedagem &amp; Deploy</a:t>
            </a:r>
          </a:p>
          <a:p>
            <a:pPr algn="l">
              <a:lnSpc>
                <a:spcPts val="2100"/>
              </a:lnSpc>
            </a:pPr>
          </a:p>
          <a:p>
            <a:pPr algn="l" marL="323850" indent="-161925" lvl="1">
              <a:lnSpc>
                <a:spcPts val="2100"/>
              </a:lnSpc>
              <a:buFont typeface="Arial"/>
              <a:buChar char="•"/>
            </a:pPr>
            <a:r>
              <a:rPr lang="en-US" b="true" sz="15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GitHub / GitHub Pages:</a:t>
            </a: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Usado para controle de versão do código e para a publicação (deploy) da versão web do aplicativo.</a:t>
            </a:r>
          </a:p>
          <a:p>
            <a:pPr algn="l" marL="323850" indent="-161925" lvl="1">
              <a:lnSpc>
                <a:spcPts val="2100"/>
              </a:lnSpc>
              <a:buFont typeface="Arial"/>
              <a:buChar char="•"/>
            </a:pPr>
            <a:r>
              <a:rPr lang="en-US" b="true" sz="15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Vercel:</a:t>
            </a: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Uma alternativa de hospedagem moderna, também utilizada para o deploy do nosso projeto.</a:t>
            </a:r>
          </a:p>
          <a:p>
            <a:pPr algn="l" marL="323850" indent="-161925" lvl="1">
              <a:lnSpc>
                <a:spcPts val="2100"/>
              </a:lnSpc>
              <a:buFont typeface="Arial"/>
              <a:buChar char="•"/>
            </a:pPr>
            <a:r>
              <a:rPr lang="en-US" b="true" sz="15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Firebase Tools (CLI): </a:t>
            </a: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ferramenta de linha de comando que usamos para publicar nossa Cloud Function na nuvem.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DAG1i6nq2zM</dc:identifier>
  <dcterms:modified xsi:type="dcterms:W3CDTF">2011-08-01T06:04:30Z</dcterms:modified>
  <cp:revision>1</cp:revision>
  <dc:title>Purple Pink Gradient Mobile Application Presentation</dc:title>
</cp:coreProperties>
</file>